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58" r:id="rId4"/>
    <p:sldId id="262" r:id="rId5"/>
    <p:sldId id="263" r:id="rId6"/>
    <p:sldId id="264" r:id="rId7"/>
    <p:sldId id="265" r:id="rId8"/>
    <p:sldId id="266" r:id="rId9"/>
    <p:sldId id="267" r:id="rId10"/>
    <p:sldId id="268" r:id="rId11"/>
    <p:sldId id="269" r:id="rId12"/>
    <p:sldId id="25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754E7EB-D863-428C-A747-E8E3BD8FD43B}" v="2497" dt="2022-12-25T18:42:13.8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0303" autoAdjust="0"/>
    <p:restoredTop sz="94660"/>
  </p:normalViewPr>
  <p:slideViewPr>
    <p:cSldViewPr snapToGrid="0">
      <p:cViewPr varScale="1">
        <p:scale>
          <a:sx n="63" d="100"/>
          <a:sy n="63" d="100"/>
        </p:scale>
        <p:origin x="21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9D635-239A-6745-24F6-4CEDEFB576B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E14AB58-4191-01E7-C3DA-A1F231138C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C98788C-342C-5524-BA52-B074CEEC24E7}"/>
              </a:ext>
            </a:extLst>
          </p:cNvPr>
          <p:cNvSpPr>
            <a:spLocks noGrp="1"/>
          </p:cNvSpPr>
          <p:nvPr>
            <p:ph type="dt" sz="half" idx="10"/>
          </p:nvPr>
        </p:nvSpPr>
        <p:spPr/>
        <p:txBody>
          <a:bodyPr/>
          <a:lstStyle/>
          <a:p>
            <a:fld id="{AFCC634A-1D0C-46C7-9192-9DCD32844CC5}" type="datetimeFigureOut">
              <a:rPr lang="en-US" smtClean="0"/>
              <a:t>1/14/2023</a:t>
            </a:fld>
            <a:endParaRPr lang="en-US"/>
          </a:p>
        </p:txBody>
      </p:sp>
      <p:sp>
        <p:nvSpPr>
          <p:cNvPr id="5" name="Footer Placeholder 4">
            <a:extLst>
              <a:ext uri="{FF2B5EF4-FFF2-40B4-BE49-F238E27FC236}">
                <a16:creationId xmlns:a16="http://schemas.microsoft.com/office/drawing/2014/main" id="{DB02A471-3F39-6A6A-7075-26B81D24DA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61BD22-E2B6-543F-92C9-FC4E0E482B36}"/>
              </a:ext>
            </a:extLst>
          </p:cNvPr>
          <p:cNvSpPr>
            <a:spLocks noGrp="1"/>
          </p:cNvSpPr>
          <p:nvPr>
            <p:ph type="sldNum" sz="quarter" idx="12"/>
          </p:nvPr>
        </p:nvSpPr>
        <p:spPr/>
        <p:txBody>
          <a:bodyPr/>
          <a:lstStyle/>
          <a:p>
            <a:fld id="{F8E1E114-3B89-4D21-BCD4-B028C19D5CE9}" type="slidenum">
              <a:rPr lang="en-US" smtClean="0"/>
              <a:t>‹#›</a:t>
            </a:fld>
            <a:endParaRPr lang="en-US"/>
          </a:p>
        </p:txBody>
      </p:sp>
    </p:spTree>
    <p:extLst>
      <p:ext uri="{BB962C8B-B14F-4D97-AF65-F5344CB8AC3E}">
        <p14:creationId xmlns:p14="http://schemas.microsoft.com/office/powerpoint/2010/main" val="2464860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4584C-5F0F-0907-E405-E1C5AF8C7D6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45D6B54-29CB-C4C4-9837-7148791C73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DAAADF-1AB7-9669-0567-C765D937BBD4}"/>
              </a:ext>
            </a:extLst>
          </p:cNvPr>
          <p:cNvSpPr>
            <a:spLocks noGrp="1"/>
          </p:cNvSpPr>
          <p:nvPr>
            <p:ph type="dt" sz="half" idx="10"/>
          </p:nvPr>
        </p:nvSpPr>
        <p:spPr/>
        <p:txBody>
          <a:bodyPr/>
          <a:lstStyle/>
          <a:p>
            <a:fld id="{AFCC634A-1D0C-46C7-9192-9DCD32844CC5}" type="datetimeFigureOut">
              <a:rPr lang="en-US" smtClean="0"/>
              <a:t>1/14/2023</a:t>
            </a:fld>
            <a:endParaRPr lang="en-US"/>
          </a:p>
        </p:txBody>
      </p:sp>
      <p:sp>
        <p:nvSpPr>
          <p:cNvPr id="5" name="Footer Placeholder 4">
            <a:extLst>
              <a:ext uri="{FF2B5EF4-FFF2-40B4-BE49-F238E27FC236}">
                <a16:creationId xmlns:a16="http://schemas.microsoft.com/office/drawing/2014/main" id="{AFBC5A63-3A41-4A39-CEB8-129F1175EC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A3F6AB-849A-C908-DF17-8B54032831F3}"/>
              </a:ext>
            </a:extLst>
          </p:cNvPr>
          <p:cNvSpPr>
            <a:spLocks noGrp="1"/>
          </p:cNvSpPr>
          <p:nvPr>
            <p:ph type="sldNum" sz="quarter" idx="12"/>
          </p:nvPr>
        </p:nvSpPr>
        <p:spPr/>
        <p:txBody>
          <a:bodyPr/>
          <a:lstStyle/>
          <a:p>
            <a:fld id="{F8E1E114-3B89-4D21-BCD4-B028C19D5CE9}" type="slidenum">
              <a:rPr lang="en-US" smtClean="0"/>
              <a:t>‹#›</a:t>
            </a:fld>
            <a:endParaRPr lang="en-US"/>
          </a:p>
        </p:txBody>
      </p:sp>
    </p:spTree>
    <p:extLst>
      <p:ext uri="{BB962C8B-B14F-4D97-AF65-F5344CB8AC3E}">
        <p14:creationId xmlns:p14="http://schemas.microsoft.com/office/powerpoint/2010/main" val="2141189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5FB054-E2EF-709D-A8B2-634F557B7C0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0987B3C-88BC-BC93-7893-D889D618D5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EAA631-0E6B-BD8C-EA0F-8A69E814A61B}"/>
              </a:ext>
            </a:extLst>
          </p:cNvPr>
          <p:cNvSpPr>
            <a:spLocks noGrp="1"/>
          </p:cNvSpPr>
          <p:nvPr>
            <p:ph type="dt" sz="half" idx="10"/>
          </p:nvPr>
        </p:nvSpPr>
        <p:spPr/>
        <p:txBody>
          <a:bodyPr/>
          <a:lstStyle/>
          <a:p>
            <a:fld id="{AFCC634A-1D0C-46C7-9192-9DCD32844CC5}" type="datetimeFigureOut">
              <a:rPr lang="en-US" smtClean="0"/>
              <a:t>1/14/2023</a:t>
            </a:fld>
            <a:endParaRPr lang="en-US"/>
          </a:p>
        </p:txBody>
      </p:sp>
      <p:sp>
        <p:nvSpPr>
          <p:cNvPr id="5" name="Footer Placeholder 4">
            <a:extLst>
              <a:ext uri="{FF2B5EF4-FFF2-40B4-BE49-F238E27FC236}">
                <a16:creationId xmlns:a16="http://schemas.microsoft.com/office/drawing/2014/main" id="{5356C265-909A-591A-059A-9420934DA3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2FD821-F5E4-F838-0BBD-E91B3542D6A0}"/>
              </a:ext>
            </a:extLst>
          </p:cNvPr>
          <p:cNvSpPr>
            <a:spLocks noGrp="1"/>
          </p:cNvSpPr>
          <p:nvPr>
            <p:ph type="sldNum" sz="quarter" idx="12"/>
          </p:nvPr>
        </p:nvSpPr>
        <p:spPr/>
        <p:txBody>
          <a:bodyPr/>
          <a:lstStyle/>
          <a:p>
            <a:fld id="{F8E1E114-3B89-4D21-BCD4-B028C19D5CE9}" type="slidenum">
              <a:rPr lang="en-US" smtClean="0"/>
              <a:t>‹#›</a:t>
            </a:fld>
            <a:endParaRPr lang="en-US"/>
          </a:p>
        </p:txBody>
      </p:sp>
    </p:spTree>
    <p:extLst>
      <p:ext uri="{BB962C8B-B14F-4D97-AF65-F5344CB8AC3E}">
        <p14:creationId xmlns:p14="http://schemas.microsoft.com/office/powerpoint/2010/main" val="3244929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C99BF-3937-3106-AA25-D2AE03FDF5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DDD0DC-9FA5-736E-7ED2-87BD0957521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629EA4-EA10-DD9D-2FAA-206A77D42C06}"/>
              </a:ext>
            </a:extLst>
          </p:cNvPr>
          <p:cNvSpPr>
            <a:spLocks noGrp="1"/>
          </p:cNvSpPr>
          <p:nvPr>
            <p:ph type="dt" sz="half" idx="10"/>
          </p:nvPr>
        </p:nvSpPr>
        <p:spPr/>
        <p:txBody>
          <a:bodyPr/>
          <a:lstStyle/>
          <a:p>
            <a:fld id="{AFCC634A-1D0C-46C7-9192-9DCD32844CC5}" type="datetimeFigureOut">
              <a:rPr lang="en-US" smtClean="0"/>
              <a:t>1/14/2023</a:t>
            </a:fld>
            <a:endParaRPr lang="en-US"/>
          </a:p>
        </p:txBody>
      </p:sp>
      <p:sp>
        <p:nvSpPr>
          <p:cNvPr id="5" name="Footer Placeholder 4">
            <a:extLst>
              <a:ext uri="{FF2B5EF4-FFF2-40B4-BE49-F238E27FC236}">
                <a16:creationId xmlns:a16="http://schemas.microsoft.com/office/drawing/2014/main" id="{2355C668-0C81-743E-F2C3-8246AB1F66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7FA394-F8C8-A48B-007C-6CF3AFF34139}"/>
              </a:ext>
            </a:extLst>
          </p:cNvPr>
          <p:cNvSpPr>
            <a:spLocks noGrp="1"/>
          </p:cNvSpPr>
          <p:nvPr>
            <p:ph type="sldNum" sz="quarter" idx="12"/>
          </p:nvPr>
        </p:nvSpPr>
        <p:spPr/>
        <p:txBody>
          <a:bodyPr/>
          <a:lstStyle/>
          <a:p>
            <a:fld id="{F8E1E114-3B89-4D21-BCD4-B028C19D5CE9}" type="slidenum">
              <a:rPr lang="en-US" smtClean="0"/>
              <a:t>‹#›</a:t>
            </a:fld>
            <a:endParaRPr lang="en-US"/>
          </a:p>
        </p:txBody>
      </p:sp>
    </p:spTree>
    <p:extLst>
      <p:ext uri="{BB962C8B-B14F-4D97-AF65-F5344CB8AC3E}">
        <p14:creationId xmlns:p14="http://schemas.microsoft.com/office/powerpoint/2010/main" val="2885471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8E853-6C17-76E3-7E77-84986D18CD3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C818479-E894-3CA1-4044-63C02DAFCE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7F8788-5708-AC61-5DFA-1FDDFCE56C1A}"/>
              </a:ext>
            </a:extLst>
          </p:cNvPr>
          <p:cNvSpPr>
            <a:spLocks noGrp="1"/>
          </p:cNvSpPr>
          <p:nvPr>
            <p:ph type="dt" sz="half" idx="10"/>
          </p:nvPr>
        </p:nvSpPr>
        <p:spPr/>
        <p:txBody>
          <a:bodyPr/>
          <a:lstStyle/>
          <a:p>
            <a:fld id="{AFCC634A-1D0C-46C7-9192-9DCD32844CC5}" type="datetimeFigureOut">
              <a:rPr lang="en-US" smtClean="0"/>
              <a:t>1/14/2023</a:t>
            </a:fld>
            <a:endParaRPr lang="en-US"/>
          </a:p>
        </p:txBody>
      </p:sp>
      <p:sp>
        <p:nvSpPr>
          <p:cNvPr id="5" name="Footer Placeholder 4">
            <a:extLst>
              <a:ext uri="{FF2B5EF4-FFF2-40B4-BE49-F238E27FC236}">
                <a16:creationId xmlns:a16="http://schemas.microsoft.com/office/drawing/2014/main" id="{433E32A7-7D2D-5C74-0199-524678B78C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C85192-3A3A-A1CD-D6F8-2F266CDC85A6}"/>
              </a:ext>
            </a:extLst>
          </p:cNvPr>
          <p:cNvSpPr>
            <a:spLocks noGrp="1"/>
          </p:cNvSpPr>
          <p:nvPr>
            <p:ph type="sldNum" sz="quarter" idx="12"/>
          </p:nvPr>
        </p:nvSpPr>
        <p:spPr/>
        <p:txBody>
          <a:bodyPr/>
          <a:lstStyle/>
          <a:p>
            <a:fld id="{F8E1E114-3B89-4D21-BCD4-B028C19D5CE9}" type="slidenum">
              <a:rPr lang="en-US" smtClean="0"/>
              <a:t>‹#›</a:t>
            </a:fld>
            <a:endParaRPr lang="en-US"/>
          </a:p>
        </p:txBody>
      </p:sp>
    </p:spTree>
    <p:extLst>
      <p:ext uri="{BB962C8B-B14F-4D97-AF65-F5344CB8AC3E}">
        <p14:creationId xmlns:p14="http://schemas.microsoft.com/office/powerpoint/2010/main" val="3857670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DFFE0-317E-E1DE-3C93-17628B8603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0140A8-8314-C612-915D-145F4DF5107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39BCAF4-38CF-4871-4898-9801B0D7452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EDF2365-7168-E4EA-D428-E38E2E444B79}"/>
              </a:ext>
            </a:extLst>
          </p:cNvPr>
          <p:cNvSpPr>
            <a:spLocks noGrp="1"/>
          </p:cNvSpPr>
          <p:nvPr>
            <p:ph type="dt" sz="half" idx="10"/>
          </p:nvPr>
        </p:nvSpPr>
        <p:spPr/>
        <p:txBody>
          <a:bodyPr/>
          <a:lstStyle/>
          <a:p>
            <a:fld id="{AFCC634A-1D0C-46C7-9192-9DCD32844CC5}" type="datetimeFigureOut">
              <a:rPr lang="en-US" smtClean="0"/>
              <a:t>1/14/2023</a:t>
            </a:fld>
            <a:endParaRPr lang="en-US"/>
          </a:p>
        </p:txBody>
      </p:sp>
      <p:sp>
        <p:nvSpPr>
          <p:cNvPr id="6" name="Footer Placeholder 5">
            <a:extLst>
              <a:ext uri="{FF2B5EF4-FFF2-40B4-BE49-F238E27FC236}">
                <a16:creationId xmlns:a16="http://schemas.microsoft.com/office/drawing/2014/main" id="{0EF7A323-38DD-5094-D753-8F1AC15530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E37FA6-EE9D-41F8-F20D-1A1A7DBBA912}"/>
              </a:ext>
            </a:extLst>
          </p:cNvPr>
          <p:cNvSpPr>
            <a:spLocks noGrp="1"/>
          </p:cNvSpPr>
          <p:nvPr>
            <p:ph type="sldNum" sz="quarter" idx="12"/>
          </p:nvPr>
        </p:nvSpPr>
        <p:spPr/>
        <p:txBody>
          <a:bodyPr/>
          <a:lstStyle/>
          <a:p>
            <a:fld id="{F8E1E114-3B89-4D21-BCD4-B028C19D5CE9}" type="slidenum">
              <a:rPr lang="en-US" smtClean="0"/>
              <a:t>‹#›</a:t>
            </a:fld>
            <a:endParaRPr lang="en-US"/>
          </a:p>
        </p:txBody>
      </p:sp>
    </p:spTree>
    <p:extLst>
      <p:ext uri="{BB962C8B-B14F-4D97-AF65-F5344CB8AC3E}">
        <p14:creationId xmlns:p14="http://schemas.microsoft.com/office/powerpoint/2010/main" val="3835986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E8246-E8FA-8195-FF67-6A081DC1077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894EC09-43A5-E9BD-423C-76733F2A0A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9CE101-EA99-EB31-CA47-4F3A33243CB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F583B1-F464-6616-FA3E-6B5E2D94FD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D52D28C-B038-54C0-89C2-1F251C7A47B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72102B-5C0D-B5DF-3793-6D16E80F57A0}"/>
              </a:ext>
            </a:extLst>
          </p:cNvPr>
          <p:cNvSpPr>
            <a:spLocks noGrp="1"/>
          </p:cNvSpPr>
          <p:nvPr>
            <p:ph type="dt" sz="half" idx="10"/>
          </p:nvPr>
        </p:nvSpPr>
        <p:spPr/>
        <p:txBody>
          <a:bodyPr/>
          <a:lstStyle/>
          <a:p>
            <a:fld id="{AFCC634A-1D0C-46C7-9192-9DCD32844CC5}" type="datetimeFigureOut">
              <a:rPr lang="en-US" smtClean="0"/>
              <a:t>1/14/2023</a:t>
            </a:fld>
            <a:endParaRPr lang="en-US"/>
          </a:p>
        </p:txBody>
      </p:sp>
      <p:sp>
        <p:nvSpPr>
          <p:cNvPr id="8" name="Footer Placeholder 7">
            <a:extLst>
              <a:ext uri="{FF2B5EF4-FFF2-40B4-BE49-F238E27FC236}">
                <a16:creationId xmlns:a16="http://schemas.microsoft.com/office/drawing/2014/main" id="{589047C4-321C-A00E-B0CF-CA1919BFD96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2617D3A-D328-9E0A-F822-949A0D16ED30}"/>
              </a:ext>
            </a:extLst>
          </p:cNvPr>
          <p:cNvSpPr>
            <a:spLocks noGrp="1"/>
          </p:cNvSpPr>
          <p:nvPr>
            <p:ph type="sldNum" sz="quarter" idx="12"/>
          </p:nvPr>
        </p:nvSpPr>
        <p:spPr/>
        <p:txBody>
          <a:bodyPr/>
          <a:lstStyle/>
          <a:p>
            <a:fld id="{F8E1E114-3B89-4D21-BCD4-B028C19D5CE9}" type="slidenum">
              <a:rPr lang="en-US" smtClean="0"/>
              <a:t>‹#›</a:t>
            </a:fld>
            <a:endParaRPr lang="en-US"/>
          </a:p>
        </p:txBody>
      </p:sp>
    </p:spTree>
    <p:extLst>
      <p:ext uri="{BB962C8B-B14F-4D97-AF65-F5344CB8AC3E}">
        <p14:creationId xmlns:p14="http://schemas.microsoft.com/office/powerpoint/2010/main" val="585539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7C7E6-9FF0-1AA0-0614-BCB36E88476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3DBAFC3-889A-1CB7-AC79-E89C3D353681}"/>
              </a:ext>
            </a:extLst>
          </p:cNvPr>
          <p:cNvSpPr>
            <a:spLocks noGrp="1"/>
          </p:cNvSpPr>
          <p:nvPr>
            <p:ph type="dt" sz="half" idx="10"/>
          </p:nvPr>
        </p:nvSpPr>
        <p:spPr/>
        <p:txBody>
          <a:bodyPr/>
          <a:lstStyle/>
          <a:p>
            <a:fld id="{AFCC634A-1D0C-46C7-9192-9DCD32844CC5}" type="datetimeFigureOut">
              <a:rPr lang="en-US" smtClean="0"/>
              <a:t>1/14/2023</a:t>
            </a:fld>
            <a:endParaRPr lang="en-US"/>
          </a:p>
        </p:txBody>
      </p:sp>
      <p:sp>
        <p:nvSpPr>
          <p:cNvPr id="4" name="Footer Placeholder 3">
            <a:extLst>
              <a:ext uri="{FF2B5EF4-FFF2-40B4-BE49-F238E27FC236}">
                <a16:creationId xmlns:a16="http://schemas.microsoft.com/office/drawing/2014/main" id="{AB719564-E493-1A4B-6AE3-3ECC15839AA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753C8B3-9F61-4CC4-E8F8-3751F133E09C}"/>
              </a:ext>
            </a:extLst>
          </p:cNvPr>
          <p:cNvSpPr>
            <a:spLocks noGrp="1"/>
          </p:cNvSpPr>
          <p:nvPr>
            <p:ph type="sldNum" sz="quarter" idx="12"/>
          </p:nvPr>
        </p:nvSpPr>
        <p:spPr/>
        <p:txBody>
          <a:bodyPr/>
          <a:lstStyle/>
          <a:p>
            <a:fld id="{F8E1E114-3B89-4D21-BCD4-B028C19D5CE9}" type="slidenum">
              <a:rPr lang="en-US" smtClean="0"/>
              <a:t>‹#›</a:t>
            </a:fld>
            <a:endParaRPr lang="en-US"/>
          </a:p>
        </p:txBody>
      </p:sp>
    </p:spTree>
    <p:extLst>
      <p:ext uri="{BB962C8B-B14F-4D97-AF65-F5344CB8AC3E}">
        <p14:creationId xmlns:p14="http://schemas.microsoft.com/office/powerpoint/2010/main" val="3160823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B6DE21-2AC3-DFBB-C765-85B60D765660}"/>
              </a:ext>
            </a:extLst>
          </p:cNvPr>
          <p:cNvSpPr>
            <a:spLocks noGrp="1"/>
          </p:cNvSpPr>
          <p:nvPr>
            <p:ph type="dt" sz="half" idx="10"/>
          </p:nvPr>
        </p:nvSpPr>
        <p:spPr/>
        <p:txBody>
          <a:bodyPr/>
          <a:lstStyle/>
          <a:p>
            <a:fld id="{AFCC634A-1D0C-46C7-9192-9DCD32844CC5}" type="datetimeFigureOut">
              <a:rPr lang="en-US" smtClean="0"/>
              <a:t>1/14/2023</a:t>
            </a:fld>
            <a:endParaRPr lang="en-US"/>
          </a:p>
        </p:txBody>
      </p:sp>
      <p:sp>
        <p:nvSpPr>
          <p:cNvPr id="3" name="Footer Placeholder 2">
            <a:extLst>
              <a:ext uri="{FF2B5EF4-FFF2-40B4-BE49-F238E27FC236}">
                <a16:creationId xmlns:a16="http://schemas.microsoft.com/office/drawing/2014/main" id="{099DFCB3-C858-BF94-4A4F-773917643A7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4FD795E-EE5E-7282-4798-A6F605E5E66D}"/>
              </a:ext>
            </a:extLst>
          </p:cNvPr>
          <p:cNvSpPr>
            <a:spLocks noGrp="1"/>
          </p:cNvSpPr>
          <p:nvPr>
            <p:ph type="sldNum" sz="quarter" idx="12"/>
          </p:nvPr>
        </p:nvSpPr>
        <p:spPr/>
        <p:txBody>
          <a:bodyPr/>
          <a:lstStyle/>
          <a:p>
            <a:fld id="{F8E1E114-3B89-4D21-BCD4-B028C19D5CE9}" type="slidenum">
              <a:rPr lang="en-US" smtClean="0"/>
              <a:t>‹#›</a:t>
            </a:fld>
            <a:endParaRPr lang="en-US"/>
          </a:p>
        </p:txBody>
      </p:sp>
    </p:spTree>
    <p:extLst>
      <p:ext uri="{BB962C8B-B14F-4D97-AF65-F5344CB8AC3E}">
        <p14:creationId xmlns:p14="http://schemas.microsoft.com/office/powerpoint/2010/main" val="778170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6A1DB-9A07-887D-01AA-5FFAB380B1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DB3186-2076-FEB1-2142-07C1228419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A4EF4A0-B354-A912-A635-71798D3481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2AF1B7-5BC3-BB43-0F24-9716378F0927}"/>
              </a:ext>
            </a:extLst>
          </p:cNvPr>
          <p:cNvSpPr>
            <a:spLocks noGrp="1"/>
          </p:cNvSpPr>
          <p:nvPr>
            <p:ph type="dt" sz="half" idx="10"/>
          </p:nvPr>
        </p:nvSpPr>
        <p:spPr/>
        <p:txBody>
          <a:bodyPr/>
          <a:lstStyle/>
          <a:p>
            <a:fld id="{AFCC634A-1D0C-46C7-9192-9DCD32844CC5}" type="datetimeFigureOut">
              <a:rPr lang="en-US" smtClean="0"/>
              <a:t>1/14/2023</a:t>
            </a:fld>
            <a:endParaRPr lang="en-US"/>
          </a:p>
        </p:txBody>
      </p:sp>
      <p:sp>
        <p:nvSpPr>
          <p:cNvPr id="6" name="Footer Placeholder 5">
            <a:extLst>
              <a:ext uri="{FF2B5EF4-FFF2-40B4-BE49-F238E27FC236}">
                <a16:creationId xmlns:a16="http://schemas.microsoft.com/office/drawing/2014/main" id="{4DBCC33D-9A79-A854-F4A1-07C882BC5C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73D030-03CE-CCC1-B2ED-C3B46D634305}"/>
              </a:ext>
            </a:extLst>
          </p:cNvPr>
          <p:cNvSpPr>
            <a:spLocks noGrp="1"/>
          </p:cNvSpPr>
          <p:nvPr>
            <p:ph type="sldNum" sz="quarter" idx="12"/>
          </p:nvPr>
        </p:nvSpPr>
        <p:spPr/>
        <p:txBody>
          <a:bodyPr/>
          <a:lstStyle/>
          <a:p>
            <a:fld id="{F8E1E114-3B89-4D21-BCD4-B028C19D5CE9}" type="slidenum">
              <a:rPr lang="en-US" smtClean="0"/>
              <a:t>‹#›</a:t>
            </a:fld>
            <a:endParaRPr lang="en-US"/>
          </a:p>
        </p:txBody>
      </p:sp>
    </p:spTree>
    <p:extLst>
      <p:ext uri="{BB962C8B-B14F-4D97-AF65-F5344CB8AC3E}">
        <p14:creationId xmlns:p14="http://schemas.microsoft.com/office/powerpoint/2010/main" val="2941581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7A2CF-17D9-09A6-9196-5628B03DC8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1D1B9AB-35C7-8563-9DE0-2526F04D25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9A44DB-7D19-3D86-C472-36326DA017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124DF6-589B-8BC8-1541-B5B3101482F3}"/>
              </a:ext>
            </a:extLst>
          </p:cNvPr>
          <p:cNvSpPr>
            <a:spLocks noGrp="1"/>
          </p:cNvSpPr>
          <p:nvPr>
            <p:ph type="dt" sz="half" idx="10"/>
          </p:nvPr>
        </p:nvSpPr>
        <p:spPr/>
        <p:txBody>
          <a:bodyPr/>
          <a:lstStyle/>
          <a:p>
            <a:fld id="{AFCC634A-1D0C-46C7-9192-9DCD32844CC5}" type="datetimeFigureOut">
              <a:rPr lang="en-US" smtClean="0"/>
              <a:t>1/14/2023</a:t>
            </a:fld>
            <a:endParaRPr lang="en-US"/>
          </a:p>
        </p:txBody>
      </p:sp>
      <p:sp>
        <p:nvSpPr>
          <p:cNvPr id="6" name="Footer Placeholder 5">
            <a:extLst>
              <a:ext uri="{FF2B5EF4-FFF2-40B4-BE49-F238E27FC236}">
                <a16:creationId xmlns:a16="http://schemas.microsoft.com/office/drawing/2014/main" id="{A45C7CAC-02B2-3C84-E2E6-27B8959E04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BE4057-2555-58F9-E650-3494526F8C55}"/>
              </a:ext>
            </a:extLst>
          </p:cNvPr>
          <p:cNvSpPr>
            <a:spLocks noGrp="1"/>
          </p:cNvSpPr>
          <p:nvPr>
            <p:ph type="sldNum" sz="quarter" idx="12"/>
          </p:nvPr>
        </p:nvSpPr>
        <p:spPr/>
        <p:txBody>
          <a:bodyPr/>
          <a:lstStyle/>
          <a:p>
            <a:fld id="{F8E1E114-3B89-4D21-BCD4-B028C19D5CE9}" type="slidenum">
              <a:rPr lang="en-US" smtClean="0"/>
              <a:t>‹#›</a:t>
            </a:fld>
            <a:endParaRPr lang="en-US"/>
          </a:p>
        </p:txBody>
      </p:sp>
    </p:spTree>
    <p:extLst>
      <p:ext uri="{BB962C8B-B14F-4D97-AF65-F5344CB8AC3E}">
        <p14:creationId xmlns:p14="http://schemas.microsoft.com/office/powerpoint/2010/main" val="2512803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4EB833-9CC8-3D49-71FC-2879AAD75F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D5FA560-E816-3FF6-7069-47A4939C2F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0AFE1E-3BF0-54EF-FA28-7576C15229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CC634A-1D0C-46C7-9192-9DCD32844CC5}" type="datetimeFigureOut">
              <a:rPr lang="en-US" smtClean="0"/>
              <a:t>1/14/2023</a:t>
            </a:fld>
            <a:endParaRPr lang="en-US"/>
          </a:p>
        </p:txBody>
      </p:sp>
      <p:sp>
        <p:nvSpPr>
          <p:cNvPr id="5" name="Footer Placeholder 4">
            <a:extLst>
              <a:ext uri="{FF2B5EF4-FFF2-40B4-BE49-F238E27FC236}">
                <a16:creationId xmlns:a16="http://schemas.microsoft.com/office/drawing/2014/main" id="{CE24208F-84DD-0771-7630-8C5BBFC219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DFD469C-C0E6-0CF2-F553-E71F5CB786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E1E114-3B89-4D21-BCD4-B028C19D5CE9}" type="slidenum">
              <a:rPr lang="en-US" smtClean="0"/>
              <a:t>‹#›</a:t>
            </a:fld>
            <a:endParaRPr lang="en-US"/>
          </a:p>
        </p:txBody>
      </p:sp>
    </p:spTree>
    <p:extLst>
      <p:ext uri="{BB962C8B-B14F-4D97-AF65-F5344CB8AC3E}">
        <p14:creationId xmlns:p14="http://schemas.microsoft.com/office/powerpoint/2010/main" val="13959740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C55F0BA-7D8B-4753-AB68-D54E59A24A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8A0B5A-DD2E-BE8F-C325-9B4EEA65CB4D}"/>
              </a:ext>
            </a:extLst>
          </p:cNvPr>
          <p:cNvSpPr>
            <a:spLocks noGrp="1"/>
          </p:cNvSpPr>
          <p:nvPr>
            <p:ph type="ctrTitle"/>
          </p:nvPr>
        </p:nvSpPr>
        <p:spPr>
          <a:xfrm>
            <a:off x="860524" y="5100320"/>
            <a:ext cx="10464734" cy="945248"/>
          </a:xfrm>
          <a:noFill/>
        </p:spPr>
        <p:txBody>
          <a:bodyPr anchor="ctr">
            <a:normAutofit/>
          </a:bodyPr>
          <a:lstStyle/>
          <a:p>
            <a:r>
              <a:rPr lang="en-US" sz="4400" dirty="0">
                <a:latin typeface="Britannic Bold" panose="020B0903060703020204" pitchFamily="34" charset="0"/>
              </a:rPr>
              <a:t>Joseph of Bethlehem</a:t>
            </a:r>
          </a:p>
        </p:txBody>
      </p:sp>
      <p:sp>
        <p:nvSpPr>
          <p:cNvPr id="3" name="Subtitle 2">
            <a:extLst>
              <a:ext uri="{FF2B5EF4-FFF2-40B4-BE49-F238E27FC236}">
                <a16:creationId xmlns:a16="http://schemas.microsoft.com/office/drawing/2014/main" id="{D0B287E4-D66A-1402-828A-5ED0C80516F8}"/>
              </a:ext>
            </a:extLst>
          </p:cNvPr>
          <p:cNvSpPr>
            <a:spLocks noGrp="1"/>
          </p:cNvSpPr>
          <p:nvPr>
            <p:ph type="subTitle" idx="1"/>
          </p:nvPr>
        </p:nvSpPr>
        <p:spPr>
          <a:xfrm>
            <a:off x="860524" y="5933441"/>
            <a:ext cx="10512421" cy="678790"/>
          </a:xfrm>
          <a:noFill/>
        </p:spPr>
        <p:txBody>
          <a:bodyPr>
            <a:noAutofit/>
          </a:bodyPr>
          <a:lstStyle/>
          <a:p>
            <a:r>
              <a:rPr lang="en-US" sz="3600" dirty="0">
                <a:latin typeface="Georgia" panose="02040502050405020303" pitchFamily="18" charset="0"/>
              </a:rPr>
              <a:t>Matthew 1:18-25</a:t>
            </a:r>
          </a:p>
        </p:txBody>
      </p:sp>
      <p:sp>
        <p:nvSpPr>
          <p:cNvPr id="4" name="Rectangle 3">
            <a:extLst>
              <a:ext uri="{FF2B5EF4-FFF2-40B4-BE49-F238E27FC236}">
                <a16:creationId xmlns:a16="http://schemas.microsoft.com/office/drawing/2014/main" id="{4569CDB5-463A-B069-C08B-544CBD59831A}"/>
              </a:ext>
            </a:extLst>
          </p:cNvPr>
          <p:cNvSpPr/>
          <p:nvPr/>
        </p:nvSpPr>
        <p:spPr>
          <a:xfrm>
            <a:off x="22258" y="-9475"/>
            <a:ext cx="12188952" cy="492691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erson and person holding a baby&#10;&#10;Description automatically generated with medium confidence">
            <a:extLst>
              <a:ext uri="{FF2B5EF4-FFF2-40B4-BE49-F238E27FC236}">
                <a16:creationId xmlns:a16="http://schemas.microsoft.com/office/drawing/2014/main" id="{59B11712-CC91-27EC-A069-4448AFF33941}"/>
              </a:ext>
            </a:extLst>
          </p:cNvPr>
          <p:cNvPicPr>
            <a:picLocks noChangeAspect="1"/>
          </p:cNvPicPr>
          <p:nvPr/>
        </p:nvPicPr>
        <p:blipFill rotWithShape="1">
          <a:blip r:embed="rId2">
            <a:extLst>
              <a:ext uri="{28A0092B-C50C-407E-A947-70E740481C1C}">
                <a14:useLocalDpi xmlns:a14="http://schemas.microsoft.com/office/drawing/2010/main" val="0"/>
              </a:ext>
            </a:extLst>
          </a:blip>
          <a:srcRect t="6864" b="2863"/>
          <a:stretch/>
        </p:blipFill>
        <p:spPr>
          <a:xfrm>
            <a:off x="1042789" y="-9475"/>
            <a:ext cx="10106422" cy="4917440"/>
          </a:xfrm>
          <a:prstGeom prst="rect">
            <a:avLst/>
          </a:prstGeom>
          <a:effectLst/>
        </p:spPr>
      </p:pic>
    </p:spTree>
    <p:extLst>
      <p:ext uri="{BB962C8B-B14F-4D97-AF65-F5344CB8AC3E}">
        <p14:creationId xmlns:p14="http://schemas.microsoft.com/office/powerpoint/2010/main" val="2702692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B5B0058-AF13-4859-B429-4EDDE2A26F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person and person holding a baby&#10;&#10;Description automatically generated with medium confidence">
            <a:extLst>
              <a:ext uri="{FF2B5EF4-FFF2-40B4-BE49-F238E27FC236}">
                <a16:creationId xmlns:a16="http://schemas.microsoft.com/office/drawing/2014/main" id="{59B11712-CC91-27EC-A069-4448AFF33941}"/>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l="14472" r="14782" b="1"/>
          <a:stretch/>
        </p:blipFill>
        <p:spPr>
          <a:xfrm>
            <a:off x="5800734" y="1057275"/>
            <a:ext cx="5917401" cy="4743450"/>
          </a:xfrm>
          <a:prstGeom prst="rect">
            <a:avLst/>
          </a:prstGeom>
        </p:spPr>
      </p:pic>
      <p:sp>
        <p:nvSpPr>
          <p:cNvPr id="12" name="Rectangle 11">
            <a:extLst>
              <a:ext uri="{FF2B5EF4-FFF2-40B4-BE49-F238E27FC236}">
                <a16:creationId xmlns:a16="http://schemas.microsoft.com/office/drawing/2014/main" id="{D84C2E9E-0B5D-4B5F-9A1F-70EBDCE390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2461" y="1197769"/>
            <a:ext cx="10987078" cy="4462463"/>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4665D743-59C3-A4AF-3AF1-CC0903FAB622}"/>
              </a:ext>
            </a:extLst>
          </p:cNvPr>
          <p:cNvSpPr/>
          <p:nvPr/>
        </p:nvSpPr>
        <p:spPr>
          <a:xfrm>
            <a:off x="0" y="0"/>
            <a:ext cx="564896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FC3C7553-6584-43C3-0C7E-D43CE2C460F0}"/>
              </a:ext>
            </a:extLst>
          </p:cNvPr>
          <p:cNvSpPr/>
          <p:nvPr/>
        </p:nvSpPr>
        <p:spPr>
          <a:xfrm>
            <a:off x="4714240" y="0"/>
            <a:ext cx="7477760" cy="685800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55955C52-4B4E-B15F-8063-B7338F826C26}"/>
              </a:ext>
            </a:extLst>
          </p:cNvPr>
          <p:cNvSpPr/>
          <p:nvPr/>
        </p:nvSpPr>
        <p:spPr>
          <a:xfrm>
            <a:off x="5648960" y="0"/>
            <a:ext cx="654304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F8A0B5A-DD2E-BE8F-C325-9B4EEA65CB4D}"/>
              </a:ext>
            </a:extLst>
          </p:cNvPr>
          <p:cNvSpPr>
            <a:spLocks noGrp="1"/>
          </p:cNvSpPr>
          <p:nvPr>
            <p:ph type="ctrTitle"/>
          </p:nvPr>
        </p:nvSpPr>
        <p:spPr>
          <a:xfrm>
            <a:off x="473864" y="395281"/>
            <a:ext cx="7477760" cy="966801"/>
          </a:xfrm>
        </p:spPr>
        <p:txBody>
          <a:bodyPr anchor="ctr">
            <a:normAutofit/>
          </a:bodyPr>
          <a:lstStyle/>
          <a:p>
            <a:pPr algn="l"/>
            <a:r>
              <a:rPr lang="en-US" sz="3800" dirty="0">
                <a:latin typeface="Britannic Bold" panose="020B0903060703020204" pitchFamily="34" charset="0"/>
              </a:rPr>
              <a:t>The prophecy of Isaiah</a:t>
            </a:r>
          </a:p>
        </p:txBody>
      </p:sp>
      <p:sp>
        <p:nvSpPr>
          <p:cNvPr id="3" name="Subtitle 2">
            <a:extLst>
              <a:ext uri="{FF2B5EF4-FFF2-40B4-BE49-F238E27FC236}">
                <a16:creationId xmlns:a16="http://schemas.microsoft.com/office/drawing/2014/main" id="{D0B287E4-D66A-1402-828A-5ED0C80516F8}"/>
              </a:ext>
            </a:extLst>
          </p:cNvPr>
          <p:cNvSpPr>
            <a:spLocks noGrp="1"/>
          </p:cNvSpPr>
          <p:nvPr>
            <p:ph type="subTitle" idx="1"/>
          </p:nvPr>
        </p:nvSpPr>
        <p:spPr>
          <a:xfrm>
            <a:off x="473864" y="1635759"/>
            <a:ext cx="11244271" cy="4826959"/>
          </a:xfrm>
        </p:spPr>
        <p:txBody>
          <a:bodyPr>
            <a:normAutofit/>
          </a:bodyPr>
          <a:lstStyle/>
          <a:p>
            <a:pPr marL="457200" indent="-457200" algn="l">
              <a:buClr>
                <a:srgbClr val="FF0000"/>
              </a:buClr>
              <a:buFont typeface="Georgia" panose="02040502050405020303" pitchFamily="18" charset="0"/>
              <a:buChar char="—"/>
            </a:pPr>
            <a:r>
              <a:rPr lang="en-US" sz="3400" dirty="0">
                <a:latin typeface="Georgia" panose="02040502050405020303" pitchFamily="18" charset="0"/>
              </a:rPr>
              <a:t>Matt 1:22-23 </a:t>
            </a:r>
            <a:r>
              <a:rPr lang="en-US" sz="2800" dirty="0"/>
              <a:t>So all this was done that it might be fulfilled which was spoken by the Lord through the prophet, saying: </a:t>
            </a:r>
            <a:r>
              <a:rPr lang="en-US" sz="2800" baseline="30000" dirty="0"/>
              <a:t>23 </a:t>
            </a:r>
            <a:r>
              <a:rPr lang="en-US" sz="2800" dirty="0"/>
              <a:t>“Behold, the virgin shall be with child, and bear a Son, and they shall call His name Immanuel,” which is translated, “God with us.”</a:t>
            </a:r>
          </a:p>
          <a:p>
            <a:pPr marL="914400" lvl="1" indent="-457200" algn="l">
              <a:buClr>
                <a:srgbClr val="00B0F0"/>
              </a:buClr>
              <a:buFont typeface="Georgia" panose="02040502050405020303" pitchFamily="18" charset="0"/>
              <a:buChar char="—"/>
            </a:pPr>
            <a:r>
              <a:rPr lang="en-US" sz="3000" dirty="0">
                <a:latin typeface="Georgia" panose="02040502050405020303" pitchFamily="18" charset="0"/>
              </a:rPr>
              <a:t>Context of Isaiah 7 – threat of Israel/Syria attack</a:t>
            </a:r>
          </a:p>
          <a:p>
            <a:pPr marL="914400" lvl="1" indent="-457200" algn="l">
              <a:buClr>
                <a:srgbClr val="00B0F0"/>
              </a:buClr>
              <a:buFont typeface="Georgia" panose="02040502050405020303" pitchFamily="18" charset="0"/>
              <a:buChar char="—"/>
            </a:pPr>
            <a:r>
              <a:rPr lang="en-US" sz="3000" dirty="0">
                <a:latin typeface="Georgia" panose="02040502050405020303" pitchFamily="18" charset="0"/>
              </a:rPr>
              <a:t>The Lord’s sign – virgin’s child before knowing right/wrong</a:t>
            </a:r>
          </a:p>
          <a:p>
            <a:pPr marL="914400" lvl="1" indent="-457200" algn="l">
              <a:buClr>
                <a:srgbClr val="00B0F0"/>
              </a:buClr>
              <a:buFont typeface="Georgia" panose="02040502050405020303" pitchFamily="18" charset="0"/>
              <a:buChar char="—"/>
            </a:pPr>
            <a:r>
              <a:rPr lang="en-US" sz="3000" dirty="0">
                <a:latin typeface="Georgia" panose="02040502050405020303" pitchFamily="18" charset="0"/>
              </a:rPr>
              <a:t>First fulfillment – Isaiah 8 Isaiah and his wife have child</a:t>
            </a:r>
          </a:p>
          <a:p>
            <a:pPr marL="914400" lvl="1" indent="-457200" algn="l">
              <a:buClr>
                <a:srgbClr val="00B0F0"/>
              </a:buClr>
              <a:buFont typeface="Georgia" panose="02040502050405020303" pitchFamily="18" charset="0"/>
              <a:buChar char="—"/>
            </a:pPr>
            <a:r>
              <a:rPr lang="en-US" sz="3000" dirty="0">
                <a:latin typeface="Georgia" panose="02040502050405020303" pitchFamily="18" charset="0"/>
              </a:rPr>
              <a:t>Matthew’s fulfillment – Jesus is Immanuel (God with us)</a:t>
            </a:r>
          </a:p>
          <a:p>
            <a:pPr marL="914400" lvl="1" indent="-457200" algn="l">
              <a:buClr>
                <a:srgbClr val="00B0F0"/>
              </a:buClr>
              <a:buFont typeface="Georgia" panose="02040502050405020303" pitchFamily="18" charset="0"/>
              <a:buChar char="—"/>
            </a:pPr>
            <a:endParaRPr lang="en-US" sz="3000" dirty="0">
              <a:latin typeface="Georgia" panose="02040502050405020303" pitchFamily="18" charset="0"/>
            </a:endParaRPr>
          </a:p>
          <a:p>
            <a:pPr marL="914400" lvl="1" indent="-457200" algn="l">
              <a:buClr>
                <a:srgbClr val="00B0F0"/>
              </a:buClr>
              <a:buFont typeface="Georgia" panose="02040502050405020303" pitchFamily="18" charset="0"/>
              <a:buChar char="—"/>
            </a:pPr>
            <a:endParaRPr lang="en-US" sz="3000" dirty="0">
              <a:latin typeface="Georgia" panose="02040502050405020303" pitchFamily="18" charset="0"/>
            </a:endParaRPr>
          </a:p>
        </p:txBody>
      </p:sp>
    </p:spTree>
    <p:extLst>
      <p:ext uri="{BB962C8B-B14F-4D97-AF65-F5344CB8AC3E}">
        <p14:creationId xmlns:p14="http://schemas.microsoft.com/office/powerpoint/2010/main" val="1014101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B5B0058-AF13-4859-B429-4EDDE2A26F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person and person holding a baby&#10;&#10;Description automatically generated with medium confidence">
            <a:extLst>
              <a:ext uri="{FF2B5EF4-FFF2-40B4-BE49-F238E27FC236}">
                <a16:creationId xmlns:a16="http://schemas.microsoft.com/office/drawing/2014/main" id="{59B11712-CC91-27EC-A069-4448AFF33941}"/>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l="14472" r="14782" b="1"/>
          <a:stretch/>
        </p:blipFill>
        <p:spPr>
          <a:xfrm>
            <a:off x="5800734" y="1057275"/>
            <a:ext cx="5917401" cy="4743450"/>
          </a:xfrm>
          <a:prstGeom prst="rect">
            <a:avLst/>
          </a:prstGeom>
        </p:spPr>
      </p:pic>
      <p:sp>
        <p:nvSpPr>
          <p:cNvPr id="12" name="Rectangle 11">
            <a:extLst>
              <a:ext uri="{FF2B5EF4-FFF2-40B4-BE49-F238E27FC236}">
                <a16:creationId xmlns:a16="http://schemas.microsoft.com/office/drawing/2014/main" id="{D84C2E9E-0B5D-4B5F-9A1F-70EBDCE390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2461" y="1197769"/>
            <a:ext cx="10987078" cy="4462463"/>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4665D743-59C3-A4AF-3AF1-CC0903FAB622}"/>
              </a:ext>
            </a:extLst>
          </p:cNvPr>
          <p:cNvSpPr/>
          <p:nvPr/>
        </p:nvSpPr>
        <p:spPr>
          <a:xfrm>
            <a:off x="0" y="0"/>
            <a:ext cx="564896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FC3C7553-6584-43C3-0C7E-D43CE2C460F0}"/>
              </a:ext>
            </a:extLst>
          </p:cNvPr>
          <p:cNvSpPr/>
          <p:nvPr/>
        </p:nvSpPr>
        <p:spPr>
          <a:xfrm>
            <a:off x="4714240" y="0"/>
            <a:ext cx="7477760" cy="685800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55955C52-4B4E-B15F-8063-B7338F826C26}"/>
              </a:ext>
            </a:extLst>
          </p:cNvPr>
          <p:cNvSpPr/>
          <p:nvPr/>
        </p:nvSpPr>
        <p:spPr>
          <a:xfrm>
            <a:off x="5648960" y="0"/>
            <a:ext cx="654304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F8A0B5A-DD2E-BE8F-C325-9B4EEA65CB4D}"/>
              </a:ext>
            </a:extLst>
          </p:cNvPr>
          <p:cNvSpPr>
            <a:spLocks noGrp="1"/>
          </p:cNvSpPr>
          <p:nvPr>
            <p:ph type="ctrTitle"/>
          </p:nvPr>
        </p:nvSpPr>
        <p:spPr>
          <a:xfrm>
            <a:off x="473864" y="395281"/>
            <a:ext cx="6109816" cy="1099985"/>
          </a:xfrm>
        </p:spPr>
        <p:txBody>
          <a:bodyPr anchor="ctr">
            <a:normAutofit fontScale="90000"/>
          </a:bodyPr>
          <a:lstStyle/>
          <a:p>
            <a:pPr algn="l"/>
            <a:r>
              <a:rPr lang="en-US" sz="3800" dirty="0">
                <a:latin typeface="Britannic Bold" panose="020B0903060703020204" pitchFamily="34" charset="0"/>
              </a:rPr>
              <a:t>Joseph willing to be the earthly father of Jesus</a:t>
            </a:r>
          </a:p>
        </p:txBody>
      </p:sp>
      <p:sp>
        <p:nvSpPr>
          <p:cNvPr id="3" name="Subtitle 2">
            <a:extLst>
              <a:ext uri="{FF2B5EF4-FFF2-40B4-BE49-F238E27FC236}">
                <a16:creationId xmlns:a16="http://schemas.microsoft.com/office/drawing/2014/main" id="{D0B287E4-D66A-1402-828A-5ED0C80516F8}"/>
              </a:ext>
            </a:extLst>
          </p:cNvPr>
          <p:cNvSpPr>
            <a:spLocks noGrp="1"/>
          </p:cNvSpPr>
          <p:nvPr>
            <p:ph type="subTitle" idx="1"/>
          </p:nvPr>
        </p:nvSpPr>
        <p:spPr>
          <a:xfrm>
            <a:off x="473864" y="1890547"/>
            <a:ext cx="11244271" cy="4572171"/>
          </a:xfrm>
        </p:spPr>
        <p:txBody>
          <a:bodyPr>
            <a:normAutofit/>
          </a:bodyPr>
          <a:lstStyle/>
          <a:p>
            <a:pPr marL="457200" indent="-457200" algn="l">
              <a:buClr>
                <a:srgbClr val="FF0000"/>
              </a:buClr>
              <a:buFont typeface="Georgia" panose="02040502050405020303" pitchFamily="18" charset="0"/>
              <a:buChar char="—"/>
            </a:pPr>
            <a:r>
              <a:rPr lang="en-US" sz="3400" dirty="0">
                <a:latin typeface="Georgia" panose="02040502050405020303" pitchFamily="18" charset="0"/>
              </a:rPr>
              <a:t>His impact on Jesus’ life</a:t>
            </a:r>
          </a:p>
          <a:p>
            <a:pPr marL="914400" lvl="1" indent="-457200" algn="l">
              <a:buClr>
                <a:srgbClr val="00B0F0"/>
              </a:buClr>
              <a:buFont typeface="Georgia" panose="02040502050405020303" pitchFamily="18" charset="0"/>
              <a:buChar char="—"/>
            </a:pPr>
            <a:r>
              <a:rPr lang="en-US" sz="3000" dirty="0">
                <a:latin typeface="Georgia" panose="02040502050405020303" pitchFamily="18" charset="0"/>
              </a:rPr>
              <a:t>Jesus’ use of “Father in heaven” (Heb ‘Abba’)</a:t>
            </a:r>
          </a:p>
          <a:p>
            <a:pPr marL="914400" lvl="1" indent="-457200" algn="l">
              <a:buClr>
                <a:srgbClr val="00B0F0"/>
              </a:buClr>
              <a:buFont typeface="Georgia" panose="02040502050405020303" pitchFamily="18" charset="0"/>
              <a:buChar char="—"/>
            </a:pPr>
            <a:r>
              <a:rPr lang="en-US" sz="3000" dirty="0">
                <a:latin typeface="Georgia" panose="02040502050405020303" pitchFamily="18" charset="0"/>
              </a:rPr>
              <a:t>Father of prodigal son showed mercy/patience with sons</a:t>
            </a:r>
          </a:p>
          <a:p>
            <a:pPr marL="914400" lvl="1" indent="-457200" algn="l">
              <a:buClr>
                <a:srgbClr val="00B0F0"/>
              </a:buClr>
              <a:buFont typeface="Georgia" panose="02040502050405020303" pitchFamily="18" charset="0"/>
              <a:buChar char="—"/>
            </a:pPr>
            <a:r>
              <a:rPr lang="en-US" sz="3000" dirty="0">
                <a:latin typeface="Georgia" panose="02040502050405020303" pitchFamily="18" charset="0"/>
              </a:rPr>
              <a:t>Little said in NT</a:t>
            </a:r>
          </a:p>
          <a:p>
            <a:pPr marL="914400" lvl="1" indent="-457200" algn="l">
              <a:buClr>
                <a:srgbClr val="00B0F0"/>
              </a:buClr>
              <a:buFont typeface="Georgia" panose="02040502050405020303" pitchFamily="18" charset="0"/>
              <a:buChar char="—"/>
            </a:pPr>
            <a:r>
              <a:rPr lang="en-US" sz="3000" dirty="0">
                <a:latin typeface="Georgia" panose="02040502050405020303" pitchFamily="18" charset="0"/>
              </a:rPr>
              <a:t>Willing to be earthly father with little notice</a:t>
            </a:r>
          </a:p>
          <a:p>
            <a:pPr lvl="1" algn="l">
              <a:buClr>
                <a:srgbClr val="00B0F0"/>
              </a:buClr>
            </a:pPr>
            <a:endParaRPr lang="en-US" sz="3000" dirty="0">
              <a:latin typeface="Georgia" panose="02040502050405020303" pitchFamily="18" charset="0"/>
            </a:endParaRPr>
          </a:p>
          <a:p>
            <a:pPr marL="914400" lvl="1" indent="-457200" algn="l">
              <a:buClr>
                <a:srgbClr val="00B0F0"/>
              </a:buClr>
              <a:buFont typeface="Georgia" panose="02040502050405020303" pitchFamily="18" charset="0"/>
              <a:buChar char="—"/>
            </a:pPr>
            <a:endParaRPr lang="en-US" sz="3000" dirty="0">
              <a:latin typeface="Georgia" panose="02040502050405020303" pitchFamily="18" charset="0"/>
            </a:endParaRPr>
          </a:p>
        </p:txBody>
      </p:sp>
    </p:spTree>
    <p:extLst>
      <p:ext uri="{BB962C8B-B14F-4D97-AF65-F5344CB8AC3E}">
        <p14:creationId xmlns:p14="http://schemas.microsoft.com/office/powerpoint/2010/main" val="4230177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47BDE95F-650B-4D12-A3A5-975E461D2E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8A0B5A-DD2E-BE8F-C325-9B4EEA65CB4D}"/>
              </a:ext>
            </a:extLst>
          </p:cNvPr>
          <p:cNvSpPr>
            <a:spLocks noGrp="1"/>
          </p:cNvSpPr>
          <p:nvPr>
            <p:ph type="ctrTitle"/>
          </p:nvPr>
        </p:nvSpPr>
        <p:spPr>
          <a:xfrm>
            <a:off x="645858" y="5110423"/>
            <a:ext cx="10906061" cy="671540"/>
          </a:xfrm>
          <a:noFill/>
        </p:spPr>
        <p:txBody>
          <a:bodyPr anchor="ctr">
            <a:noAutofit/>
          </a:bodyPr>
          <a:lstStyle/>
          <a:p>
            <a:r>
              <a:rPr lang="en-US" sz="4400" dirty="0">
                <a:latin typeface="Britannic Bold" panose="020B0903060703020204" pitchFamily="34" charset="0"/>
              </a:rPr>
              <a:t>Joseph of Bethlehem</a:t>
            </a:r>
          </a:p>
        </p:txBody>
      </p:sp>
      <p:sp>
        <p:nvSpPr>
          <p:cNvPr id="3" name="Subtitle 2">
            <a:extLst>
              <a:ext uri="{FF2B5EF4-FFF2-40B4-BE49-F238E27FC236}">
                <a16:creationId xmlns:a16="http://schemas.microsoft.com/office/drawing/2014/main" id="{D0B287E4-D66A-1402-828A-5ED0C80516F8}"/>
              </a:ext>
            </a:extLst>
          </p:cNvPr>
          <p:cNvSpPr>
            <a:spLocks noGrp="1"/>
          </p:cNvSpPr>
          <p:nvPr>
            <p:ph type="subTitle" idx="1"/>
          </p:nvPr>
        </p:nvSpPr>
        <p:spPr>
          <a:xfrm>
            <a:off x="645858" y="5855842"/>
            <a:ext cx="10906061" cy="671539"/>
          </a:xfrm>
          <a:noFill/>
        </p:spPr>
        <p:txBody>
          <a:bodyPr>
            <a:noAutofit/>
          </a:bodyPr>
          <a:lstStyle/>
          <a:p>
            <a:r>
              <a:rPr lang="en-US" sz="3600" dirty="0">
                <a:latin typeface="Georgia" panose="02040502050405020303" pitchFamily="18" charset="0"/>
              </a:rPr>
              <a:t>Matthew 1:18-25</a:t>
            </a:r>
          </a:p>
        </p:txBody>
      </p:sp>
      <p:sp>
        <p:nvSpPr>
          <p:cNvPr id="19" name="Rectangle 18">
            <a:extLst>
              <a:ext uri="{FF2B5EF4-FFF2-40B4-BE49-F238E27FC236}">
                <a16:creationId xmlns:a16="http://schemas.microsoft.com/office/drawing/2014/main" id="{71FC7D98-7B8B-402A-90FC-F027482F21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2" cy="4822479"/>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8">
            <a:extLst>
              <a:ext uri="{FF2B5EF4-FFF2-40B4-BE49-F238E27FC236}">
                <a16:creationId xmlns:a16="http://schemas.microsoft.com/office/drawing/2014/main" id="{AD7356EA-285B-4E5D-8FEC-104659A4F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04562" y="640091"/>
            <a:ext cx="8182876" cy="3881110"/>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person and person holding a baby&#10;&#10;Description automatically generated with medium confidence">
            <a:extLst>
              <a:ext uri="{FF2B5EF4-FFF2-40B4-BE49-F238E27FC236}">
                <a16:creationId xmlns:a16="http://schemas.microsoft.com/office/drawing/2014/main" id="{59B11712-CC91-27EC-A069-4448AFF33941}"/>
              </a:ext>
            </a:extLst>
          </p:cNvPr>
          <p:cNvPicPr>
            <a:picLocks noChangeAspect="1"/>
          </p:cNvPicPr>
          <p:nvPr/>
        </p:nvPicPr>
        <p:blipFill rotWithShape="1">
          <a:blip r:embed="rId2">
            <a:extLst>
              <a:ext uri="{28A0092B-C50C-407E-A947-70E740481C1C}">
                <a14:useLocalDpi xmlns:a14="http://schemas.microsoft.com/office/drawing/2010/main" val="0"/>
              </a:ext>
            </a:extLst>
          </a:blip>
          <a:srcRect t="1116" r="1" b="19057"/>
          <a:stretch/>
        </p:blipFill>
        <p:spPr>
          <a:xfrm>
            <a:off x="0" y="0"/>
            <a:ext cx="12186266" cy="4822479"/>
          </a:xfrm>
          <a:prstGeom prst="rect">
            <a:avLst/>
          </a:prstGeom>
          <a:effectLst/>
        </p:spPr>
      </p:pic>
    </p:spTree>
    <p:extLst>
      <p:ext uri="{BB962C8B-B14F-4D97-AF65-F5344CB8AC3E}">
        <p14:creationId xmlns:p14="http://schemas.microsoft.com/office/powerpoint/2010/main" val="3823405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B5B0058-AF13-4859-B429-4EDDE2A26F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person and person holding a baby&#10;&#10;Description automatically generated with medium confidence">
            <a:extLst>
              <a:ext uri="{FF2B5EF4-FFF2-40B4-BE49-F238E27FC236}">
                <a16:creationId xmlns:a16="http://schemas.microsoft.com/office/drawing/2014/main" id="{59B11712-CC91-27EC-A069-4448AFF33941}"/>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l="14472" r="14782" b="1"/>
          <a:stretch/>
        </p:blipFill>
        <p:spPr>
          <a:xfrm>
            <a:off x="5800734" y="1057275"/>
            <a:ext cx="5917401" cy="4743450"/>
          </a:xfrm>
          <a:prstGeom prst="rect">
            <a:avLst/>
          </a:prstGeom>
        </p:spPr>
      </p:pic>
      <p:sp>
        <p:nvSpPr>
          <p:cNvPr id="12" name="Rectangle 11">
            <a:extLst>
              <a:ext uri="{FF2B5EF4-FFF2-40B4-BE49-F238E27FC236}">
                <a16:creationId xmlns:a16="http://schemas.microsoft.com/office/drawing/2014/main" id="{D84C2E9E-0B5D-4B5F-9A1F-70EBDCE390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2461" y="1197769"/>
            <a:ext cx="10987078" cy="4462463"/>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4665D743-59C3-A4AF-3AF1-CC0903FAB622}"/>
              </a:ext>
            </a:extLst>
          </p:cNvPr>
          <p:cNvSpPr/>
          <p:nvPr/>
        </p:nvSpPr>
        <p:spPr>
          <a:xfrm>
            <a:off x="0" y="0"/>
            <a:ext cx="564896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FC3C7553-6584-43C3-0C7E-D43CE2C460F0}"/>
              </a:ext>
            </a:extLst>
          </p:cNvPr>
          <p:cNvSpPr/>
          <p:nvPr/>
        </p:nvSpPr>
        <p:spPr>
          <a:xfrm>
            <a:off x="4714240" y="0"/>
            <a:ext cx="7477760" cy="685800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55955C52-4B4E-B15F-8063-B7338F826C26}"/>
              </a:ext>
            </a:extLst>
          </p:cNvPr>
          <p:cNvSpPr/>
          <p:nvPr/>
        </p:nvSpPr>
        <p:spPr>
          <a:xfrm>
            <a:off x="5648960" y="0"/>
            <a:ext cx="654304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F8A0B5A-DD2E-BE8F-C325-9B4EEA65CB4D}"/>
              </a:ext>
            </a:extLst>
          </p:cNvPr>
          <p:cNvSpPr>
            <a:spLocks noGrp="1"/>
          </p:cNvSpPr>
          <p:nvPr>
            <p:ph type="ctrTitle"/>
          </p:nvPr>
        </p:nvSpPr>
        <p:spPr>
          <a:xfrm>
            <a:off x="473864" y="395281"/>
            <a:ext cx="6546695" cy="966801"/>
          </a:xfrm>
        </p:spPr>
        <p:txBody>
          <a:bodyPr anchor="ctr">
            <a:normAutofit/>
          </a:bodyPr>
          <a:lstStyle/>
          <a:p>
            <a:pPr algn="l"/>
            <a:r>
              <a:rPr lang="en-US" sz="3800" dirty="0">
                <a:latin typeface="Britannic Bold" panose="020B0903060703020204" pitchFamily="34" charset="0"/>
              </a:rPr>
              <a:t>Two angelic visits</a:t>
            </a:r>
          </a:p>
        </p:txBody>
      </p:sp>
      <p:sp>
        <p:nvSpPr>
          <p:cNvPr id="3" name="Subtitle 2">
            <a:extLst>
              <a:ext uri="{FF2B5EF4-FFF2-40B4-BE49-F238E27FC236}">
                <a16:creationId xmlns:a16="http://schemas.microsoft.com/office/drawing/2014/main" id="{D0B287E4-D66A-1402-828A-5ED0C80516F8}"/>
              </a:ext>
            </a:extLst>
          </p:cNvPr>
          <p:cNvSpPr>
            <a:spLocks noGrp="1"/>
          </p:cNvSpPr>
          <p:nvPr>
            <p:ph type="subTitle" idx="1"/>
          </p:nvPr>
        </p:nvSpPr>
        <p:spPr>
          <a:xfrm>
            <a:off x="473864" y="1635759"/>
            <a:ext cx="11244271" cy="4826959"/>
          </a:xfrm>
        </p:spPr>
        <p:txBody>
          <a:bodyPr>
            <a:normAutofit/>
          </a:bodyPr>
          <a:lstStyle/>
          <a:p>
            <a:pPr marL="457200" indent="-457200" algn="l">
              <a:buClr>
                <a:srgbClr val="FF0000"/>
              </a:buClr>
              <a:buFont typeface="Georgia" panose="02040502050405020303" pitchFamily="18" charset="0"/>
              <a:buChar char="—"/>
            </a:pPr>
            <a:r>
              <a:rPr lang="en-US" sz="3400" dirty="0">
                <a:latin typeface="Georgia" panose="02040502050405020303" pitchFamily="18" charset="0"/>
              </a:rPr>
              <a:t>Luke 1:26-29 Mary’s visit</a:t>
            </a:r>
          </a:p>
          <a:p>
            <a:pPr lvl="1" algn="l"/>
            <a:r>
              <a:rPr lang="en-US" sz="2800" dirty="0"/>
              <a:t>Now in the sixth month the angel Gabriel was sent by God to a city of Galilee named Nazareth, </a:t>
            </a:r>
            <a:r>
              <a:rPr lang="en-US" sz="2800" baseline="30000" dirty="0"/>
              <a:t>27 </a:t>
            </a:r>
            <a:r>
              <a:rPr lang="en-US" sz="2800" dirty="0"/>
              <a:t>to a virgin betrothed to a man whose name was Joseph, of the house of David…when she saw </a:t>
            </a:r>
            <a:r>
              <a:rPr lang="en-US" sz="2800" i="1" dirty="0"/>
              <a:t>him,</a:t>
            </a:r>
            <a:r>
              <a:rPr lang="en-US" sz="2800" dirty="0"/>
              <a:t> she was troubled at his saying, and considered what manner of greeting this was. </a:t>
            </a:r>
          </a:p>
          <a:p>
            <a:pPr marL="342900" indent="-342900" algn="l">
              <a:buClr>
                <a:srgbClr val="FF0000"/>
              </a:buClr>
              <a:buFont typeface="Calibri" panose="020F0502020204030204" pitchFamily="34" charset="0"/>
              <a:buChar char="—"/>
            </a:pPr>
            <a:r>
              <a:rPr lang="en-US" sz="3400" dirty="0">
                <a:latin typeface="Georgia" panose="02040502050405020303" pitchFamily="18" charset="0"/>
              </a:rPr>
              <a:t>Matthew 1:18-25 Joseph’s dream</a:t>
            </a:r>
          </a:p>
          <a:p>
            <a:pPr lvl="1" algn="l">
              <a:buClr>
                <a:srgbClr val="FF0000"/>
              </a:buClr>
            </a:pPr>
            <a:r>
              <a:rPr lang="en-US" sz="2700" dirty="0"/>
              <a:t>After His mother Mary was betrothed to Joseph, before they came together, she was found with child of the Holy Spirit… an angel of the Lord appeared to him in a dream, saying, “Joseph, son of David, do not be afraid to take to you Mary your wife, for that which is conceived in her is of the Holy Spirit.</a:t>
            </a:r>
            <a:endParaRPr lang="en-US" sz="2700" dirty="0">
              <a:latin typeface="Georgia" panose="02040502050405020303" pitchFamily="18" charset="0"/>
            </a:endParaRPr>
          </a:p>
          <a:p>
            <a:pPr marL="457200" indent="-457200" algn="l">
              <a:buClr>
                <a:srgbClr val="FF0000"/>
              </a:buClr>
              <a:buFont typeface="Georgia" panose="02040502050405020303" pitchFamily="18" charset="0"/>
              <a:buChar char="—"/>
            </a:pPr>
            <a:endParaRPr lang="en-US" sz="3400" dirty="0">
              <a:latin typeface="Georgia" panose="02040502050405020303" pitchFamily="18" charset="0"/>
            </a:endParaRPr>
          </a:p>
        </p:txBody>
      </p:sp>
    </p:spTree>
    <p:extLst>
      <p:ext uri="{BB962C8B-B14F-4D97-AF65-F5344CB8AC3E}">
        <p14:creationId xmlns:p14="http://schemas.microsoft.com/office/powerpoint/2010/main" val="2527852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erson and person holding a baby&#10;&#10;Description automatically generated with medium confidence">
            <a:extLst>
              <a:ext uri="{FF2B5EF4-FFF2-40B4-BE49-F238E27FC236}">
                <a16:creationId xmlns:a16="http://schemas.microsoft.com/office/drawing/2014/main" id="{59B11712-CC91-27EC-A069-4448AFF33941}"/>
              </a:ext>
            </a:extLst>
          </p:cNvPr>
          <p:cNvPicPr>
            <a:picLocks noChangeAspect="1"/>
          </p:cNvPicPr>
          <p:nvPr/>
        </p:nvPicPr>
        <p:blipFill rotWithShape="1">
          <a:blip r:embed="rId2">
            <a:extLst>
              <a:ext uri="{28A0092B-C50C-407E-A947-70E740481C1C}">
                <a14:useLocalDpi xmlns:a14="http://schemas.microsoft.com/office/drawing/2010/main" val="0"/>
              </a:ext>
            </a:extLst>
          </a:blip>
          <a:srcRect l="17785" r="18093"/>
          <a:stretch/>
        </p:blipFill>
        <p:spPr>
          <a:xfrm>
            <a:off x="5441735" y="804672"/>
            <a:ext cx="5934456" cy="5248656"/>
          </a:xfrm>
          <a:prstGeom prst="rect">
            <a:avLst/>
          </a:prstGeom>
          <a:effectLst/>
        </p:spPr>
      </p:pic>
      <p:sp>
        <p:nvSpPr>
          <p:cNvPr id="4" name="Rectangle 3">
            <a:extLst>
              <a:ext uri="{FF2B5EF4-FFF2-40B4-BE49-F238E27FC236}">
                <a16:creationId xmlns:a16="http://schemas.microsoft.com/office/drawing/2014/main" id="{0740C0FD-4335-D8A2-AEA9-07095217A473}"/>
              </a:ext>
            </a:extLst>
          </p:cNvPr>
          <p:cNvSpPr/>
          <p:nvPr/>
        </p:nvSpPr>
        <p:spPr>
          <a:xfrm>
            <a:off x="4625926" y="0"/>
            <a:ext cx="7566074" cy="6858000"/>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43CE39F5-3DB3-CD86-168A-68E7B51F10B1}"/>
              </a:ext>
            </a:extLst>
          </p:cNvPr>
          <p:cNvSpPr/>
          <p:nvPr/>
        </p:nvSpPr>
        <p:spPr>
          <a:xfrm>
            <a:off x="0" y="2540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Diagram&#10;&#10;Description automatically generated">
            <a:extLst>
              <a:ext uri="{FF2B5EF4-FFF2-40B4-BE49-F238E27FC236}">
                <a16:creationId xmlns:a16="http://schemas.microsoft.com/office/drawing/2014/main" id="{CB721699-55BB-8F95-89BA-468B55C5D90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080" y="25400"/>
            <a:ext cx="8229600" cy="6832600"/>
          </a:xfrm>
          <a:prstGeom prst="rect">
            <a:avLst/>
          </a:prstGeom>
          <a:solidFill>
            <a:schemeClr val="bg1"/>
          </a:solidFill>
        </p:spPr>
      </p:pic>
    </p:spTree>
    <p:extLst>
      <p:ext uri="{BB962C8B-B14F-4D97-AF65-F5344CB8AC3E}">
        <p14:creationId xmlns:p14="http://schemas.microsoft.com/office/powerpoint/2010/main" val="1133184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B5B0058-AF13-4859-B429-4EDDE2A26F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person and person holding a baby&#10;&#10;Description automatically generated with medium confidence">
            <a:extLst>
              <a:ext uri="{FF2B5EF4-FFF2-40B4-BE49-F238E27FC236}">
                <a16:creationId xmlns:a16="http://schemas.microsoft.com/office/drawing/2014/main" id="{59B11712-CC91-27EC-A069-4448AFF33941}"/>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l="14472" r="14782" b="1"/>
          <a:stretch/>
        </p:blipFill>
        <p:spPr>
          <a:xfrm>
            <a:off x="5800734" y="1057275"/>
            <a:ext cx="5917401" cy="4743450"/>
          </a:xfrm>
          <a:prstGeom prst="rect">
            <a:avLst/>
          </a:prstGeom>
        </p:spPr>
      </p:pic>
      <p:sp>
        <p:nvSpPr>
          <p:cNvPr id="12" name="Rectangle 11">
            <a:extLst>
              <a:ext uri="{FF2B5EF4-FFF2-40B4-BE49-F238E27FC236}">
                <a16:creationId xmlns:a16="http://schemas.microsoft.com/office/drawing/2014/main" id="{D84C2E9E-0B5D-4B5F-9A1F-70EBDCE390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2461" y="1197769"/>
            <a:ext cx="10987078" cy="4462463"/>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4665D743-59C3-A4AF-3AF1-CC0903FAB622}"/>
              </a:ext>
            </a:extLst>
          </p:cNvPr>
          <p:cNvSpPr/>
          <p:nvPr/>
        </p:nvSpPr>
        <p:spPr>
          <a:xfrm>
            <a:off x="0" y="0"/>
            <a:ext cx="564896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FC3C7553-6584-43C3-0C7E-D43CE2C460F0}"/>
              </a:ext>
            </a:extLst>
          </p:cNvPr>
          <p:cNvSpPr/>
          <p:nvPr/>
        </p:nvSpPr>
        <p:spPr>
          <a:xfrm>
            <a:off x="4714240" y="0"/>
            <a:ext cx="7477760" cy="685800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55955C52-4B4E-B15F-8063-B7338F826C26}"/>
              </a:ext>
            </a:extLst>
          </p:cNvPr>
          <p:cNvSpPr/>
          <p:nvPr/>
        </p:nvSpPr>
        <p:spPr>
          <a:xfrm>
            <a:off x="5648960" y="0"/>
            <a:ext cx="654304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F8A0B5A-DD2E-BE8F-C325-9B4EEA65CB4D}"/>
              </a:ext>
            </a:extLst>
          </p:cNvPr>
          <p:cNvSpPr>
            <a:spLocks noGrp="1"/>
          </p:cNvSpPr>
          <p:nvPr>
            <p:ph type="ctrTitle"/>
          </p:nvPr>
        </p:nvSpPr>
        <p:spPr>
          <a:xfrm>
            <a:off x="473864" y="395281"/>
            <a:ext cx="6546695" cy="966801"/>
          </a:xfrm>
        </p:spPr>
        <p:txBody>
          <a:bodyPr anchor="ctr">
            <a:normAutofit/>
          </a:bodyPr>
          <a:lstStyle/>
          <a:p>
            <a:pPr algn="l"/>
            <a:r>
              <a:rPr lang="en-US" sz="3800" dirty="0">
                <a:latin typeface="Britannic Bold" panose="020B0903060703020204" pitchFamily="34" charset="0"/>
              </a:rPr>
              <a:t>Bethlehem city of Joseph</a:t>
            </a:r>
          </a:p>
        </p:txBody>
      </p:sp>
      <p:sp>
        <p:nvSpPr>
          <p:cNvPr id="3" name="Subtitle 2">
            <a:extLst>
              <a:ext uri="{FF2B5EF4-FFF2-40B4-BE49-F238E27FC236}">
                <a16:creationId xmlns:a16="http://schemas.microsoft.com/office/drawing/2014/main" id="{D0B287E4-D66A-1402-828A-5ED0C80516F8}"/>
              </a:ext>
            </a:extLst>
          </p:cNvPr>
          <p:cNvSpPr>
            <a:spLocks noGrp="1"/>
          </p:cNvSpPr>
          <p:nvPr>
            <p:ph type="subTitle" idx="1"/>
          </p:nvPr>
        </p:nvSpPr>
        <p:spPr>
          <a:xfrm>
            <a:off x="473864" y="1635759"/>
            <a:ext cx="11244271" cy="4826959"/>
          </a:xfrm>
        </p:spPr>
        <p:txBody>
          <a:bodyPr>
            <a:normAutofit/>
          </a:bodyPr>
          <a:lstStyle/>
          <a:p>
            <a:pPr marL="457200" indent="-457200" algn="l">
              <a:buClr>
                <a:srgbClr val="FF0000"/>
              </a:buClr>
              <a:buFont typeface="Georgia" panose="02040502050405020303" pitchFamily="18" charset="0"/>
              <a:buChar char="—"/>
            </a:pPr>
            <a:r>
              <a:rPr lang="en-US" sz="3400" dirty="0">
                <a:latin typeface="Georgia" panose="02040502050405020303" pitchFamily="18" charset="0"/>
              </a:rPr>
              <a:t>Matthew’s city of Bethlehem</a:t>
            </a:r>
            <a:endParaRPr lang="en-US" sz="2800" dirty="0"/>
          </a:p>
          <a:p>
            <a:pPr marL="800100" lvl="1" indent="-342900" algn="l">
              <a:buClr>
                <a:srgbClr val="00B0F0"/>
              </a:buClr>
              <a:buFont typeface="Calibri" panose="020F0502020204030204" pitchFamily="34" charset="0"/>
              <a:buChar char="—"/>
            </a:pPr>
            <a:r>
              <a:rPr lang="en-US" sz="3000" dirty="0">
                <a:latin typeface="Georgia" panose="02040502050405020303" pitchFamily="18" charset="0"/>
              </a:rPr>
              <a:t>Luke 2:1-3 </a:t>
            </a:r>
            <a:r>
              <a:rPr lang="en-US" sz="2800" dirty="0"/>
              <a:t>a decree went out from Caesar Augustus that all the world should be registered…So all went to be registered, everyone to his own city. Joseph also went up from Galilee, out of the city of Nazareth, into Judea, to the city of David, which is called Bethlehem, because he was of the house and lineage of David..</a:t>
            </a:r>
          </a:p>
          <a:p>
            <a:pPr marL="342900" indent="-342900" algn="l">
              <a:buClr>
                <a:srgbClr val="FF0000"/>
              </a:buClr>
              <a:buFont typeface="Calibri" panose="020F0502020204030204" pitchFamily="34" charset="0"/>
              <a:buChar char="—"/>
            </a:pPr>
            <a:r>
              <a:rPr lang="en-US" sz="3400" dirty="0">
                <a:latin typeface="Georgia" panose="02040502050405020303" pitchFamily="18" charset="0"/>
              </a:rPr>
              <a:t>Matthew 2:23 </a:t>
            </a:r>
            <a:r>
              <a:rPr lang="en-US" sz="2800" dirty="0"/>
              <a:t>And he came and dwelt in a city called Nazareth, that it might be fulfilled which was spoken by the prophets, “He shall be called a Nazarene.”</a:t>
            </a:r>
            <a:endParaRPr lang="en-US" sz="3400" dirty="0">
              <a:latin typeface="Georgia" panose="02040502050405020303" pitchFamily="18" charset="0"/>
            </a:endParaRPr>
          </a:p>
          <a:p>
            <a:pPr marL="457200" indent="-457200" algn="l">
              <a:buClr>
                <a:srgbClr val="FF0000"/>
              </a:buClr>
              <a:buFont typeface="Georgia" panose="02040502050405020303" pitchFamily="18" charset="0"/>
              <a:buChar char="—"/>
            </a:pPr>
            <a:endParaRPr lang="en-US" sz="3400" dirty="0">
              <a:latin typeface="Georgia" panose="02040502050405020303" pitchFamily="18" charset="0"/>
            </a:endParaRPr>
          </a:p>
        </p:txBody>
      </p:sp>
    </p:spTree>
    <p:extLst>
      <p:ext uri="{BB962C8B-B14F-4D97-AF65-F5344CB8AC3E}">
        <p14:creationId xmlns:p14="http://schemas.microsoft.com/office/powerpoint/2010/main" val="2593447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B5B0058-AF13-4859-B429-4EDDE2A26F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person and person holding a baby&#10;&#10;Description automatically generated with medium confidence">
            <a:extLst>
              <a:ext uri="{FF2B5EF4-FFF2-40B4-BE49-F238E27FC236}">
                <a16:creationId xmlns:a16="http://schemas.microsoft.com/office/drawing/2014/main" id="{59B11712-CC91-27EC-A069-4448AFF33941}"/>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l="14472" r="14782" b="1"/>
          <a:stretch/>
        </p:blipFill>
        <p:spPr>
          <a:xfrm>
            <a:off x="5800734" y="1057275"/>
            <a:ext cx="5917401" cy="4743450"/>
          </a:xfrm>
          <a:prstGeom prst="rect">
            <a:avLst/>
          </a:prstGeom>
        </p:spPr>
      </p:pic>
      <p:sp>
        <p:nvSpPr>
          <p:cNvPr id="12" name="Rectangle 11">
            <a:extLst>
              <a:ext uri="{FF2B5EF4-FFF2-40B4-BE49-F238E27FC236}">
                <a16:creationId xmlns:a16="http://schemas.microsoft.com/office/drawing/2014/main" id="{D84C2E9E-0B5D-4B5F-9A1F-70EBDCE390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2461" y="1197769"/>
            <a:ext cx="10987078" cy="4462463"/>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4665D743-59C3-A4AF-3AF1-CC0903FAB622}"/>
              </a:ext>
            </a:extLst>
          </p:cNvPr>
          <p:cNvSpPr/>
          <p:nvPr/>
        </p:nvSpPr>
        <p:spPr>
          <a:xfrm>
            <a:off x="0" y="0"/>
            <a:ext cx="564896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FC3C7553-6584-43C3-0C7E-D43CE2C460F0}"/>
              </a:ext>
            </a:extLst>
          </p:cNvPr>
          <p:cNvSpPr/>
          <p:nvPr/>
        </p:nvSpPr>
        <p:spPr>
          <a:xfrm>
            <a:off x="4714240" y="0"/>
            <a:ext cx="7477760" cy="685800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55955C52-4B4E-B15F-8063-B7338F826C26}"/>
              </a:ext>
            </a:extLst>
          </p:cNvPr>
          <p:cNvSpPr/>
          <p:nvPr/>
        </p:nvSpPr>
        <p:spPr>
          <a:xfrm>
            <a:off x="5648960" y="0"/>
            <a:ext cx="654304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F8A0B5A-DD2E-BE8F-C325-9B4EEA65CB4D}"/>
              </a:ext>
            </a:extLst>
          </p:cNvPr>
          <p:cNvSpPr>
            <a:spLocks noGrp="1"/>
          </p:cNvSpPr>
          <p:nvPr>
            <p:ph type="ctrTitle"/>
          </p:nvPr>
        </p:nvSpPr>
        <p:spPr>
          <a:xfrm>
            <a:off x="473864" y="395281"/>
            <a:ext cx="6546695" cy="966801"/>
          </a:xfrm>
        </p:spPr>
        <p:txBody>
          <a:bodyPr anchor="ctr">
            <a:normAutofit/>
          </a:bodyPr>
          <a:lstStyle/>
          <a:p>
            <a:pPr algn="l"/>
            <a:r>
              <a:rPr lang="en-US" sz="3800" dirty="0">
                <a:latin typeface="Britannic Bold" panose="020B0903060703020204" pitchFamily="34" charset="0"/>
              </a:rPr>
              <a:t>Bethlehem city of Joseph</a:t>
            </a:r>
          </a:p>
        </p:txBody>
      </p:sp>
      <p:sp>
        <p:nvSpPr>
          <p:cNvPr id="3" name="Subtitle 2">
            <a:extLst>
              <a:ext uri="{FF2B5EF4-FFF2-40B4-BE49-F238E27FC236}">
                <a16:creationId xmlns:a16="http://schemas.microsoft.com/office/drawing/2014/main" id="{D0B287E4-D66A-1402-828A-5ED0C80516F8}"/>
              </a:ext>
            </a:extLst>
          </p:cNvPr>
          <p:cNvSpPr>
            <a:spLocks noGrp="1"/>
          </p:cNvSpPr>
          <p:nvPr>
            <p:ph type="subTitle" idx="1"/>
          </p:nvPr>
        </p:nvSpPr>
        <p:spPr>
          <a:xfrm>
            <a:off x="473864" y="1635759"/>
            <a:ext cx="11244271" cy="4826959"/>
          </a:xfrm>
        </p:spPr>
        <p:txBody>
          <a:bodyPr>
            <a:normAutofit/>
          </a:bodyPr>
          <a:lstStyle/>
          <a:p>
            <a:pPr marL="457200" indent="-457200" algn="l">
              <a:buClr>
                <a:srgbClr val="FF0000"/>
              </a:buClr>
              <a:buFont typeface="Georgia" panose="02040502050405020303" pitchFamily="18" charset="0"/>
              <a:buChar char="—"/>
            </a:pPr>
            <a:r>
              <a:rPr lang="en-US" sz="3400" dirty="0">
                <a:latin typeface="Georgia" panose="02040502050405020303" pitchFamily="18" charset="0"/>
              </a:rPr>
              <a:t>Mary’s visit to Elizabeth</a:t>
            </a:r>
            <a:endParaRPr lang="en-US" sz="2800" dirty="0"/>
          </a:p>
          <a:p>
            <a:pPr lvl="1" algn="l"/>
            <a:r>
              <a:rPr lang="en-US" sz="2600" dirty="0">
                <a:latin typeface="Georgia" panose="02040502050405020303" pitchFamily="18" charset="0"/>
              </a:rPr>
              <a:t>Luke 1:39-56 </a:t>
            </a:r>
            <a:r>
              <a:rPr lang="en-US" sz="2800" dirty="0"/>
              <a:t>Now Mary arose in those days and went into the hill country with haste, to a city of Judah, </a:t>
            </a:r>
            <a:r>
              <a:rPr lang="en-US" sz="2800" baseline="30000" dirty="0"/>
              <a:t>40 </a:t>
            </a:r>
            <a:r>
              <a:rPr lang="en-US" sz="2800" dirty="0"/>
              <a:t>and entered the house of Zacharias and greeted Elizabeth. </a:t>
            </a:r>
            <a:r>
              <a:rPr lang="en-US" sz="2800" baseline="30000" dirty="0"/>
              <a:t>56 </a:t>
            </a:r>
            <a:r>
              <a:rPr lang="en-US" sz="2800" dirty="0"/>
              <a:t>And Mary remained with her about three months, and returned to her house.</a:t>
            </a:r>
          </a:p>
          <a:p>
            <a:pPr marL="457200" indent="-457200" algn="l">
              <a:buClr>
                <a:srgbClr val="FF0000"/>
              </a:buClr>
              <a:buFont typeface="Calibri" panose="020F0502020204030204" pitchFamily="34" charset="0"/>
              <a:buChar char="—"/>
            </a:pPr>
            <a:r>
              <a:rPr lang="en-US" sz="3200" dirty="0">
                <a:latin typeface="Georgia" panose="02040502050405020303" pitchFamily="18" charset="0"/>
              </a:rPr>
              <a:t>Joseph learns Mary is pregnant</a:t>
            </a:r>
          </a:p>
          <a:p>
            <a:pPr lvl="1" algn="l">
              <a:buClr>
                <a:srgbClr val="FF0000"/>
              </a:buClr>
            </a:pPr>
            <a:r>
              <a:rPr lang="en-US" sz="2600" dirty="0"/>
              <a:t>Matt 1:18-19 After His mother Mary was betrothed to Joseph, before they came together, she was found with child of the Holy Spirit. </a:t>
            </a:r>
            <a:r>
              <a:rPr lang="en-US" sz="2600" baseline="30000" dirty="0"/>
              <a:t>19 </a:t>
            </a:r>
            <a:r>
              <a:rPr lang="en-US" sz="2600" dirty="0"/>
              <a:t>Then Joseph her husband, being a just </a:t>
            </a:r>
            <a:r>
              <a:rPr lang="en-US" sz="2600" i="1" dirty="0"/>
              <a:t>man,</a:t>
            </a:r>
            <a:r>
              <a:rPr lang="en-US" sz="2600" dirty="0"/>
              <a:t> and not wanting to make her a public example, was minded to put her away secretly. </a:t>
            </a:r>
            <a:endParaRPr lang="en-US" sz="2600" dirty="0">
              <a:latin typeface="Georgia" panose="02040502050405020303" pitchFamily="18" charset="0"/>
            </a:endParaRPr>
          </a:p>
          <a:p>
            <a:pPr marL="342900" indent="-342900" algn="l">
              <a:buClr>
                <a:srgbClr val="FF0000"/>
              </a:buClr>
              <a:buFont typeface="Calibri" panose="020F0502020204030204" pitchFamily="34" charset="0"/>
              <a:buChar char="—"/>
            </a:pPr>
            <a:endParaRPr lang="en-US" sz="3800" dirty="0">
              <a:latin typeface="Georgia" panose="02040502050405020303" pitchFamily="18" charset="0"/>
            </a:endParaRPr>
          </a:p>
        </p:txBody>
      </p:sp>
    </p:spTree>
    <p:extLst>
      <p:ext uri="{BB962C8B-B14F-4D97-AF65-F5344CB8AC3E}">
        <p14:creationId xmlns:p14="http://schemas.microsoft.com/office/powerpoint/2010/main" val="328866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B5B0058-AF13-4859-B429-4EDDE2A26F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person and person holding a baby&#10;&#10;Description automatically generated with medium confidence">
            <a:extLst>
              <a:ext uri="{FF2B5EF4-FFF2-40B4-BE49-F238E27FC236}">
                <a16:creationId xmlns:a16="http://schemas.microsoft.com/office/drawing/2014/main" id="{59B11712-CC91-27EC-A069-4448AFF33941}"/>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l="14472" r="14782" b="1"/>
          <a:stretch/>
        </p:blipFill>
        <p:spPr>
          <a:xfrm>
            <a:off x="5800734" y="1057275"/>
            <a:ext cx="5917401" cy="4743450"/>
          </a:xfrm>
          <a:prstGeom prst="rect">
            <a:avLst/>
          </a:prstGeom>
        </p:spPr>
      </p:pic>
      <p:sp>
        <p:nvSpPr>
          <p:cNvPr id="12" name="Rectangle 11">
            <a:extLst>
              <a:ext uri="{FF2B5EF4-FFF2-40B4-BE49-F238E27FC236}">
                <a16:creationId xmlns:a16="http://schemas.microsoft.com/office/drawing/2014/main" id="{D84C2E9E-0B5D-4B5F-9A1F-70EBDCE390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2461" y="1197769"/>
            <a:ext cx="10987078" cy="4462463"/>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4665D743-59C3-A4AF-3AF1-CC0903FAB622}"/>
              </a:ext>
            </a:extLst>
          </p:cNvPr>
          <p:cNvSpPr/>
          <p:nvPr/>
        </p:nvSpPr>
        <p:spPr>
          <a:xfrm>
            <a:off x="0" y="0"/>
            <a:ext cx="564896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FC3C7553-6584-43C3-0C7E-D43CE2C460F0}"/>
              </a:ext>
            </a:extLst>
          </p:cNvPr>
          <p:cNvSpPr/>
          <p:nvPr/>
        </p:nvSpPr>
        <p:spPr>
          <a:xfrm>
            <a:off x="4714240" y="0"/>
            <a:ext cx="7477760" cy="685800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55955C52-4B4E-B15F-8063-B7338F826C26}"/>
              </a:ext>
            </a:extLst>
          </p:cNvPr>
          <p:cNvSpPr/>
          <p:nvPr/>
        </p:nvSpPr>
        <p:spPr>
          <a:xfrm>
            <a:off x="5648960" y="0"/>
            <a:ext cx="654304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F8A0B5A-DD2E-BE8F-C325-9B4EEA65CB4D}"/>
              </a:ext>
            </a:extLst>
          </p:cNvPr>
          <p:cNvSpPr>
            <a:spLocks noGrp="1"/>
          </p:cNvSpPr>
          <p:nvPr>
            <p:ph type="ctrTitle"/>
          </p:nvPr>
        </p:nvSpPr>
        <p:spPr>
          <a:xfrm>
            <a:off x="473864" y="395281"/>
            <a:ext cx="7477760" cy="966801"/>
          </a:xfrm>
        </p:spPr>
        <p:txBody>
          <a:bodyPr anchor="ctr">
            <a:normAutofit/>
          </a:bodyPr>
          <a:lstStyle/>
          <a:p>
            <a:pPr algn="l"/>
            <a:r>
              <a:rPr lang="en-US" sz="3800" dirty="0">
                <a:latin typeface="Britannic Bold" panose="020B0903060703020204" pitchFamily="34" charset="0"/>
              </a:rPr>
              <a:t>Bethlehem’s importance</a:t>
            </a:r>
          </a:p>
        </p:txBody>
      </p:sp>
      <p:sp>
        <p:nvSpPr>
          <p:cNvPr id="3" name="Subtitle 2">
            <a:extLst>
              <a:ext uri="{FF2B5EF4-FFF2-40B4-BE49-F238E27FC236}">
                <a16:creationId xmlns:a16="http://schemas.microsoft.com/office/drawing/2014/main" id="{D0B287E4-D66A-1402-828A-5ED0C80516F8}"/>
              </a:ext>
            </a:extLst>
          </p:cNvPr>
          <p:cNvSpPr>
            <a:spLocks noGrp="1"/>
          </p:cNvSpPr>
          <p:nvPr>
            <p:ph type="subTitle" idx="1"/>
          </p:nvPr>
        </p:nvSpPr>
        <p:spPr>
          <a:xfrm>
            <a:off x="473865" y="1635759"/>
            <a:ext cx="10204296" cy="4826959"/>
          </a:xfrm>
        </p:spPr>
        <p:txBody>
          <a:bodyPr>
            <a:normAutofit fontScale="92500" lnSpcReduction="10000"/>
          </a:bodyPr>
          <a:lstStyle/>
          <a:p>
            <a:pPr marL="457200" indent="-457200" algn="l">
              <a:buClr>
                <a:srgbClr val="FF0000"/>
              </a:buClr>
              <a:buFont typeface="Georgia" panose="02040502050405020303" pitchFamily="18" charset="0"/>
              <a:buChar char="—"/>
            </a:pPr>
            <a:r>
              <a:rPr lang="en-US" sz="3400" dirty="0">
                <a:latin typeface="Georgia" panose="02040502050405020303" pitchFamily="18" charset="0"/>
              </a:rPr>
              <a:t>“House of Bread” 6 mi from Jerusalem</a:t>
            </a:r>
          </a:p>
          <a:p>
            <a:pPr marL="914400" lvl="1" indent="-457200" algn="l">
              <a:buClr>
                <a:srgbClr val="00B0F0"/>
              </a:buClr>
              <a:buFont typeface="Georgia" panose="02040502050405020303" pitchFamily="18" charset="0"/>
              <a:buChar char="—"/>
            </a:pPr>
            <a:r>
              <a:rPr lang="en-US" sz="3000" dirty="0">
                <a:latin typeface="Georgia" panose="02040502050405020303" pitchFamily="18" charset="0"/>
              </a:rPr>
              <a:t>Gen 35:19-20 Rachel’s grave</a:t>
            </a:r>
          </a:p>
          <a:p>
            <a:pPr lvl="2" algn="l">
              <a:buClr>
                <a:srgbClr val="FF0000"/>
              </a:buClr>
            </a:pPr>
            <a:r>
              <a:rPr lang="en-US" sz="2800" dirty="0"/>
              <a:t>So Rachel died and was buried on the way to </a:t>
            </a:r>
            <a:r>
              <a:rPr lang="en-US" sz="2800" dirty="0" err="1"/>
              <a:t>Ephrath</a:t>
            </a:r>
            <a:r>
              <a:rPr lang="en-US" sz="2800" dirty="0"/>
              <a:t> (that </a:t>
            </a:r>
            <a:r>
              <a:rPr lang="en-US" sz="2800" i="1" dirty="0"/>
              <a:t>is,</a:t>
            </a:r>
            <a:r>
              <a:rPr lang="en-US" sz="2800" dirty="0"/>
              <a:t> Bethlehem). </a:t>
            </a:r>
            <a:r>
              <a:rPr lang="en-US" sz="2800" baseline="30000" dirty="0"/>
              <a:t>20 </a:t>
            </a:r>
            <a:r>
              <a:rPr lang="en-US" sz="2800" dirty="0"/>
              <a:t>And Jacob set a pillar on her grave, which </a:t>
            </a:r>
            <a:r>
              <a:rPr lang="en-US" sz="2800" i="1" dirty="0"/>
              <a:t>is</a:t>
            </a:r>
            <a:r>
              <a:rPr lang="en-US" sz="2800" dirty="0"/>
              <a:t> the pillar of Rachel’s grave to this day.</a:t>
            </a:r>
          </a:p>
          <a:p>
            <a:pPr marL="914400" lvl="1" indent="-457200" algn="l">
              <a:buClr>
                <a:srgbClr val="00B0F0"/>
              </a:buClr>
              <a:buFont typeface="Georgia" panose="02040502050405020303" pitchFamily="18" charset="0"/>
              <a:buChar char="—"/>
            </a:pPr>
            <a:r>
              <a:rPr lang="en-US" sz="3000" dirty="0">
                <a:latin typeface="Georgia" panose="02040502050405020303" pitchFamily="18" charset="0"/>
              </a:rPr>
              <a:t>Setting of book of Ruth (1:22)</a:t>
            </a:r>
          </a:p>
          <a:p>
            <a:pPr marL="914400" lvl="1" indent="-457200" algn="l">
              <a:buClr>
                <a:srgbClr val="00B0F0"/>
              </a:buClr>
              <a:buFont typeface="Georgia" panose="02040502050405020303" pitchFamily="18" charset="0"/>
              <a:buChar char="—"/>
            </a:pPr>
            <a:r>
              <a:rPr lang="en-US" sz="3000" dirty="0">
                <a:latin typeface="Georgia" panose="02040502050405020303" pitchFamily="18" charset="0"/>
              </a:rPr>
              <a:t>Ruth’s grandson David  “City of David”</a:t>
            </a:r>
            <a:endParaRPr lang="en-US" sz="3400" dirty="0">
              <a:latin typeface="Georgia" panose="02040502050405020303" pitchFamily="18" charset="0"/>
            </a:endParaRPr>
          </a:p>
          <a:p>
            <a:pPr marL="914400" lvl="1" indent="-457200" algn="l">
              <a:buClr>
                <a:srgbClr val="00B0F0"/>
              </a:buClr>
              <a:buFont typeface="Georgia" panose="02040502050405020303" pitchFamily="18" charset="0"/>
              <a:buChar char="—"/>
            </a:pPr>
            <a:r>
              <a:rPr lang="en-US" sz="3000" dirty="0">
                <a:latin typeface="Georgia" panose="02040502050405020303" pitchFamily="18" charset="0"/>
              </a:rPr>
              <a:t>Prophecy of Micah</a:t>
            </a:r>
            <a:r>
              <a:rPr lang="en-US" sz="3200" dirty="0"/>
              <a:t> 5:2 </a:t>
            </a:r>
            <a:endParaRPr lang="en-US" sz="3000" dirty="0">
              <a:latin typeface="Georgia" panose="02040502050405020303" pitchFamily="18" charset="0"/>
            </a:endParaRPr>
          </a:p>
          <a:p>
            <a:pPr lvl="2" algn="l">
              <a:buClr>
                <a:srgbClr val="00B0F0"/>
              </a:buClr>
            </a:pPr>
            <a:r>
              <a:rPr lang="en-US" sz="2800" dirty="0"/>
              <a:t>But you, Bethlehem Ephrathah, </a:t>
            </a:r>
            <a:r>
              <a:rPr lang="en-US" sz="2800" i="1" dirty="0"/>
              <a:t>Though</a:t>
            </a:r>
            <a:r>
              <a:rPr lang="en-US" sz="2800" dirty="0"/>
              <a:t> you are little among the thousands of Judah, </a:t>
            </a:r>
            <a:r>
              <a:rPr lang="en-US" sz="2800" i="1" dirty="0"/>
              <a:t>Yet</a:t>
            </a:r>
            <a:r>
              <a:rPr lang="en-US" sz="2800" dirty="0"/>
              <a:t> out of you shall come forth to Me the One to be Ruler in Israel, Whose goings forth </a:t>
            </a:r>
            <a:r>
              <a:rPr lang="en-US" sz="2800" i="1" dirty="0"/>
              <a:t>are</a:t>
            </a:r>
            <a:r>
              <a:rPr lang="en-US" sz="2800" dirty="0"/>
              <a:t> from of old, From everlasting.”</a:t>
            </a:r>
            <a:endParaRPr lang="en-US" sz="2800" dirty="0">
              <a:latin typeface="Georgia" panose="02040502050405020303" pitchFamily="18" charset="0"/>
            </a:endParaRPr>
          </a:p>
        </p:txBody>
      </p:sp>
    </p:spTree>
    <p:extLst>
      <p:ext uri="{BB962C8B-B14F-4D97-AF65-F5344CB8AC3E}">
        <p14:creationId xmlns:p14="http://schemas.microsoft.com/office/powerpoint/2010/main" val="370401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B5B0058-AF13-4859-B429-4EDDE2A26F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person and person holding a baby&#10;&#10;Description automatically generated with medium confidence">
            <a:extLst>
              <a:ext uri="{FF2B5EF4-FFF2-40B4-BE49-F238E27FC236}">
                <a16:creationId xmlns:a16="http://schemas.microsoft.com/office/drawing/2014/main" id="{59B11712-CC91-27EC-A069-4448AFF33941}"/>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l="14472" r="14782" b="1"/>
          <a:stretch/>
        </p:blipFill>
        <p:spPr>
          <a:xfrm>
            <a:off x="5800734" y="1057275"/>
            <a:ext cx="5917401" cy="4743450"/>
          </a:xfrm>
          <a:prstGeom prst="rect">
            <a:avLst/>
          </a:prstGeom>
        </p:spPr>
      </p:pic>
      <p:sp>
        <p:nvSpPr>
          <p:cNvPr id="12" name="Rectangle 11">
            <a:extLst>
              <a:ext uri="{FF2B5EF4-FFF2-40B4-BE49-F238E27FC236}">
                <a16:creationId xmlns:a16="http://schemas.microsoft.com/office/drawing/2014/main" id="{D84C2E9E-0B5D-4B5F-9A1F-70EBDCE390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2461" y="1197769"/>
            <a:ext cx="10987078" cy="4462463"/>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4665D743-59C3-A4AF-3AF1-CC0903FAB622}"/>
              </a:ext>
            </a:extLst>
          </p:cNvPr>
          <p:cNvSpPr/>
          <p:nvPr/>
        </p:nvSpPr>
        <p:spPr>
          <a:xfrm>
            <a:off x="0" y="0"/>
            <a:ext cx="564896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FC3C7553-6584-43C3-0C7E-D43CE2C460F0}"/>
              </a:ext>
            </a:extLst>
          </p:cNvPr>
          <p:cNvSpPr/>
          <p:nvPr/>
        </p:nvSpPr>
        <p:spPr>
          <a:xfrm>
            <a:off x="4714240" y="0"/>
            <a:ext cx="7477760" cy="685800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55955C52-4B4E-B15F-8063-B7338F826C26}"/>
              </a:ext>
            </a:extLst>
          </p:cNvPr>
          <p:cNvSpPr/>
          <p:nvPr/>
        </p:nvSpPr>
        <p:spPr>
          <a:xfrm>
            <a:off x="5648960" y="0"/>
            <a:ext cx="654304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F8A0B5A-DD2E-BE8F-C325-9B4EEA65CB4D}"/>
              </a:ext>
            </a:extLst>
          </p:cNvPr>
          <p:cNvSpPr>
            <a:spLocks noGrp="1"/>
          </p:cNvSpPr>
          <p:nvPr>
            <p:ph type="ctrTitle"/>
          </p:nvPr>
        </p:nvSpPr>
        <p:spPr>
          <a:xfrm>
            <a:off x="473864" y="395281"/>
            <a:ext cx="7477760" cy="966801"/>
          </a:xfrm>
        </p:spPr>
        <p:txBody>
          <a:bodyPr anchor="ctr">
            <a:normAutofit/>
          </a:bodyPr>
          <a:lstStyle/>
          <a:p>
            <a:pPr algn="l"/>
            <a:r>
              <a:rPr lang="en-US" sz="3800" dirty="0">
                <a:latin typeface="Britannic Bold" panose="020B0903060703020204" pitchFamily="34" charset="0"/>
              </a:rPr>
              <a:t>Humility of Joseph</a:t>
            </a:r>
          </a:p>
        </p:txBody>
      </p:sp>
      <p:sp>
        <p:nvSpPr>
          <p:cNvPr id="3" name="Subtitle 2">
            <a:extLst>
              <a:ext uri="{FF2B5EF4-FFF2-40B4-BE49-F238E27FC236}">
                <a16:creationId xmlns:a16="http://schemas.microsoft.com/office/drawing/2014/main" id="{D0B287E4-D66A-1402-828A-5ED0C80516F8}"/>
              </a:ext>
            </a:extLst>
          </p:cNvPr>
          <p:cNvSpPr>
            <a:spLocks noGrp="1"/>
          </p:cNvSpPr>
          <p:nvPr>
            <p:ph type="subTitle" idx="1"/>
          </p:nvPr>
        </p:nvSpPr>
        <p:spPr>
          <a:xfrm>
            <a:off x="473865" y="1635759"/>
            <a:ext cx="10204296" cy="4826959"/>
          </a:xfrm>
        </p:spPr>
        <p:txBody>
          <a:bodyPr>
            <a:normAutofit/>
          </a:bodyPr>
          <a:lstStyle/>
          <a:p>
            <a:pPr marL="457200" indent="-457200" algn="l">
              <a:buClr>
                <a:srgbClr val="FF0000"/>
              </a:buClr>
              <a:buFont typeface="Georgia" panose="02040502050405020303" pitchFamily="18" charset="0"/>
              <a:buChar char="—"/>
            </a:pPr>
            <a:r>
              <a:rPr lang="en-US" sz="3400" dirty="0">
                <a:latin typeface="Georgia" panose="02040502050405020303" pitchFamily="18" charset="0"/>
              </a:rPr>
              <a:t>No recorded words in NT</a:t>
            </a:r>
          </a:p>
          <a:p>
            <a:pPr marL="457200" indent="-457200" algn="l">
              <a:buClr>
                <a:srgbClr val="FF0000"/>
              </a:buClr>
              <a:buFont typeface="Georgia" panose="02040502050405020303" pitchFamily="18" charset="0"/>
              <a:buChar char="—"/>
            </a:pPr>
            <a:r>
              <a:rPr lang="en-US" sz="3400" dirty="0">
                <a:latin typeface="Georgia" panose="02040502050405020303" pitchFamily="18" charset="0"/>
              </a:rPr>
              <a:t>Only few times after birth narratives</a:t>
            </a:r>
          </a:p>
          <a:p>
            <a:pPr marL="914400" lvl="1" indent="-457200" algn="l">
              <a:buClr>
                <a:srgbClr val="00B0F0"/>
              </a:buClr>
              <a:buFont typeface="Georgia" panose="02040502050405020303" pitchFamily="18" charset="0"/>
              <a:buChar char="—"/>
            </a:pPr>
            <a:r>
              <a:rPr lang="en-US" sz="3000" dirty="0">
                <a:latin typeface="Georgia" panose="02040502050405020303" pitchFamily="18" charset="0"/>
              </a:rPr>
              <a:t>Luke 2:40-52 Jesus 12 </a:t>
            </a:r>
            <a:r>
              <a:rPr lang="en-US" sz="3000" dirty="0" err="1">
                <a:latin typeface="Georgia" panose="02040502050405020303" pitchFamily="18" charset="0"/>
              </a:rPr>
              <a:t>yrs</a:t>
            </a:r>
            <a:r>
              <a:rPr lang="en-US" sz="3000" dirty="0">
                <a:latin typeface="Georgia" panose="02040502050405020303" pitchFamily="18" charset="0"/>
              </a:rPr>
              <a:t> old</a:t>
            </a:r>
          </a:p>
          <a:p>
            <a:pPr marL="914400" lvl="1" indent="-457200" algn="l">
              <a:buClr>
                <a:srgbClr val="00B0F0"/>
              </a:buClr>
              <a:buFont typeface="Georgia" panose="02040502050405020303" pitchFamily="18" charset="0"/>
              <a:buChar char="—"/>
            </a:pPr>
            <a:r>
              <a:rPr lang="en-US" sz="3000" dirty="0">
                <a:latin typeface="Georgia" panose="02040502050405020303" pitchFamily="18" charset="0"/>
              </a:rPr>
              <a:t>Matthew 13:55-56 Is this not the carpenter’s son? </a:t>
            </a:r>
          </a:p>
          <a:p>
            <a:pPr marL="914400" lvl="1" indent="-457200" algn="l">
              <a:buClr>
                <a:srgbClr val="00B0F0"/>
              </a:buClr>
              <a:buFont typeface="Georgia" panose="02040502050405020303" pitchFamily="18" charset="0"/>
              <a:buChar char="—"/>
            </a:pPr>
            <a:r>
              <a:rPr lang="en-US" sz="3000" dirty="0">
                <a:latin typeface="Georgia" panose="02040502050405020303" pitchFamily="18" charset="0"/>
              </a:rPr>
              <a:t>Mark 6:3 Is this not the carpenter?</a:t>
            </a:r>
          </a:p>
          <a:p>
            <a:pPr marL="457200" indent="-457200" algn="l">
              <a:buClr>
                <a:srgbClr val="FF0000"/>
              </a:buClr>
              <a:buFont typeface="Georgia" panose="02040502050405020303" pitchFamily="18" charset="0"/>
              <a:buChar char="—"/>
            </a:pPr>
            <a:r>
              <a:rPr lang="en-US" sz="3400" dirty="0">
                <a:latin typeface="Georgia" panose="02040502050405020303" pitchFamily="18" charset="0"/>
              </a:rPr>
              <a:t>We see a humble, hard working man</a:t>
            </a:r>
          </a:p>
          <a:p>
            <a:pPr marL="914400" lvl="1" indent="-457200" algn="l">
              <a:buClr>
                <a:srgbClr val="00B0F0"/>
              </a:buClr>
              <a:buFont typeface="Georgia" panose="02040502050405020303" pitchFamily="18" charset="0"/>
              <a:buChar char="—"/>
            </a:pPr>
            <a:endParaRPr lang="en-US" sz="3000" dirty="0">
              <a:latin typeface="Georgia" panose="02040502050405020303" pitchFamily="18" charset="0"/>
            </a:endParaRPr>
          </a:p>
          <a:p>
            <a:pPr marL="914400" lvl="1" indent="-457200" algn="l">
              <a:buClr>
                <a:srgbClr val="00B0F0"/>
              </a:buClr>
              <a:buFont typeface="Georgia" panose="02040502050405020303" pitchFamily="18" charset="0"/>
              <a:buChar char="—"/>
            </a:pPr>
            <a:endParaRPr lang="en-US" sz="3000" dirty="0">
              <a:latin typeface="Georgia" panose="02040502050405020303" pitchFamily="18" charset="0"/>
            </a:endParaRPr>
          </a:p>
        </p:txBody>
      </p:sp>
    </p:spTree>
    <p:extLst>
      <p:ext uri="{BB962C8B-B14F-4D97-AF65-F5344CB8AC3E}">
        <p14:creationId xmlns:p14="http://schemas.microsoft.com/office/powerpoint/2010/main" val="576394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B5B0058-AF13-4859-B429-4EDDE2A26F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person and person holding a baby&#10;&#10;Description automatically generated with medium confidence">
            <a:extLst>
              <a:ext uri="{FF2B5EF4-FFF2-40B4-BE49-F238E27FC236}">
                <a16:creationId xmlns:a16="http://schemas.microsoft.com/office/drawing/2014/main" id="{59B11712-CC91-27EC-A069-4448AFF33941}"/>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l="14472" r="14782" b="1"/>
          <a:stretch/>
        </p:blipFill>
        <p:spPr>
          <a:xfrm>
            <a:off x="5800734" y="1057275"/>
            <a:ext cx="5917401" cy="4743450"/>
          </a:xfrm>
          <a:prstGeom prst="rect">
            <a:avLst/>
          </a:prstGeom>
        </p:spPr>
      </p:pic>
      <p:sp>
        <p:nvSpPr>
          <p:cNvPr id="12" name="Rectangle 11">
            <a:extLst>
              <a:ext uri="{FF2B5EF4-FFF2-40B4-BE49-F238E27FC236}">
                <a16:creationId xmlns:a16="http://schemas.microsoft.com/office/drawing/2014/main" id="{D84C2E9E-0B5D-4B5F-9A1F-70EBDCE390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2461" y="1197769"/>
            <a:ext cx="10987078" cy="4462463"/>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4665D743-59C3-A4AF-3AF1-CC0903FAB622}"/>
              </a:ext>
            </a:extLst>
          </p:cNvPr>
          <p:cNvSpPr/>
          <p:nvPr/>
        </p:nvSpPr>
        <p:spPr>
          <a:xfrm>
            <a:off x="0" y="0"/>
            <a:ext cx="564896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FC3C7553-6584-43C3-0C7E-D43CE2C460F0}"/>
              </a:ext>
            </a:extLst>
          </p:cNvPr>
          <p:cNvSpPr/>
          <p:nvPr/>
        </p:nvSpPr>
        <p:spPr>
          <a:xfrm>
            <a:off x="4714240" y="0"/>
            <a:ext cx="7477760" cy="685800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55955C52-4B4E-B15F-8063-B7338F826C26}"/>
              </a:ext>
            </a:extLst>
          </p:cNvPr>
          <p:cNvSpPr/>
          <p:nvPr/>
        </p:nvSpPr>
        <p:spPr>
          <a:xfrm>
            <a:off x="5648960" y="0"/>
            <a:ext cx="654304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F8A0B5A-DD2E-BE8F-C325-9B4EEA65CB4D}"/>
              </a:ext>
            </a:extLst>
          </p:cNvPr>
          <p:cNvSpPr>
            <a:spLocks noGrp="1"/>
          </p:cNvSpPr>
          <p:nvPr>
            <p:ph type="ctrTitle"/>
          </p:nvPr>
        </p:nvSpPr>
        <p:spPr>
          <a:xfrm>
            <a:off x="473864" y="395281"/>
            <a:ext cx="7477760" cy="966801"/>
          </a:xfrm>
        </p:spPr>
        <p:txBody>
          <a:bodyPr anchor="ctr">
            <a:normAutofit/>
          </a:bodyPr>
          <a:lstStyle/>
          <a:p>
            <a:pPr algn="l"/>
            <a:r>
              <a:rPr lang="en-US" sz="3800" dirty="0">
                <a:latin typeface="Britannic Bold" panose="020B0903060703020204" pitchFamily="34" charset="0"/>
              </a:rPr>
              <a:t>His decision to show compassion</a:t>
            </a:r>
          </a:p>
        </p:txBody>
      </p:sp>
      <p:sp>
        <p:nvSpPr>
          <p:cNvPr id="3" name="Subtitle 2">
            <a:extLst>
              <a:ext uri="{FF2B5EF4-FFF2-40B4-BE49-F238E27FC236}">
                <a16:creationId xmlns:a16="http://schemas.microsoft.com/office/drawing/2014/main" id="{D0B287E4-D66A-1402-828A-5ED0C80516F8}"/>
              </a:ext>
            </a:extLst>
          </p:cNvPr>
          <p:cNvSpPr>
            <a:spLocks noGrp="1"/>
          </p:cNvSpPr>
          <p:nvPr>
            <p:ph type="subTitle" idx="1"/>
          </p:nvPr>
        </p:nvSpPr>
        <p:spPr>
          <a:xfrm>
            <a:off x="473864" y="1635759"/>
            <a:ext cx="10987077" cy="4826959"/>
          </a:xfrm>
        </p:spPr>
        <p:txBody>
          <a:bodyPr>
            <a:normAutofit/>
          </a:bodyPr>
          <a:lstStyle/>
          <a:p>
            <a:pPr marL="457200" indent="-457200" algn="l">
              <a:buClr>
                <a:srgbClr val="FF0000"/>
              </a:buClr>
              <a:buFont typeface="Georgia" panose="02040502050405020303" pitchFamily="18" charset="0"/>
              <a:buChar char="—"/>
            </a:pPr>
            <a:r>
              <a:rPr lang="en-US" sz="3400" dirty="0">
                <a:latin typeface="Georgia" panose="02040502050405020303" pitchFamily="18" charset="0"/>
              </a:rPr>
              <a:t>Matt 1:18-19 </a:t>
            </a:r>
            <a:r>
              <a:rPr lang="en-US" sz="2800" dirty="0"/>
              <a:t>Now the birth of Jesus Christ was as follows: After His mother Mary was betrothed to Joseph, before they came together, she was found with child of the Holy Spirit. </a:t>
            </a:r>
            <a:r>
              <a:rPr lang="en-US" sz="2800" baseline="30000" dirty="0"/>
              <a:t>19 </a:t>
            </a:r>
            <a:r>
              <a:rPr lang="en-US" sz="2800" dirty="0"/>
              <a:t>Then Joseph her husband, being a just </a:t>
            </a:r>
            <a:r>
              <a:rPr lang="en-US" sz="2800" i="1" dirty="0"/>
              <a:t>man,</a:t>
            </a:r>
            <a:r>
              <a:rPr lang="en-US" sz="2800" dirty="0"/>
              <a:t> and not wanting to make her a public example, was minded to put her away secretly. </a:t>
            </a:r>
          </a:p>
          <a:p>
            <a:pPr marL="914400" lvl="1" indent="-457200" algn="l">
              <a:buClr>
                <a:srgbClr val="00B0F0"/>
              </a:buClr>
              <a:buFont typeface="Georgia" panose="02040502050405020303" pitchFamily="18" charset="0"/>
              <a:buChar char="—"/>
            </a:pPr>
            <a:r>
              <a:rPr lang="en-US" sz="3000" dirty="0">
                <a:latin typeface="Georgia" panose="02040502050405020303" pitchFamily="18" charset="0"/>
              </a:rPr>
              <a:t>1</a:t>
            </a:r>
            <a:r>
              <a:rPr lang="en-US" sz="3000" baseline="30000" dirty="0">
                <a:latin typeface="Georgia" panose="02040502050405020303" pitchFamily="18" charset="0"/>
              </a:rPr>
              <a:t>st</a:t>
            </a:r>
            <a:r>
              <a:rPr lang="en-US" sz="3000" dirty="0">
                <a:latin typeface="Georgia" panose="02040502050405020303" pitchFamily="18" charset="0"/>
              </a:rPr>
              <a:t> </a:t>
            </a:r>
            <a:r>
              <a:rPr lang="en-US" sz="3000" dirty="0" err="1">
                <a:latin typeface="Georgia" panose="02040502050405020303" pitchFamily="18" charset="0"/>
              </a:rPr>
              <a:t>reacation</a:t>
            </a:r>
            <a:r>
              <a:rPr lang="en-US" sz="3000" dirty="0">
                <a:latin typeface="Georgia" panose="02040502050405020303" pitchFamily="18" charset="0"/>
              </a:rPr>
              <a:t> Did not believe Mary’s story, felt hurt</a:t>
            </a:r>
          </a:p>
          <a:p>
            <a:pPr marL="914400" lvl="1" indent="-457200" algn="l">
              <a:buClr>
                <a:srgbClr val="00B0F0"/>
              </a:buClr>
              <a:buFont typeface="Georgia" panose="02040502050405020303" pitchFamily="18" charset="0"/>
              <a:buChar char="—"/>
            </a:pPr>
            <a:r>
              <a:rPr lang="en-US" sz="3000" dirty="0">
                <a:latin typeface="Georgia" panose="02040502050405020303" pitchFamily="18" charset="0"/>
              </a:rPr>
              <a:t>Being a just man.. He showed compassion, mercy</a:t>
            </a:r>
          </a:p>
          <a:p>
            <a:pPr marL="914400" lvl="1" indent="-457200" algn="l">
              <a:buClr>
                <a:srgbClr val="00B0F0"/>
              </a:buClr>
              <a:buFont typeface="Georgia" panose="02040502050405020303" pitchFamily="18" charset="0"/>
              <a:buChar char="—"/>
            </a:pPr>
            <a:r>
              <a:rPr lang="en-US" sz="3000" dirty="0" err="1">
                <a:latin typeface="Georgia" panose="02040502050405020303" pitchFamily="18" charset="0"/>
              </a:rPr>
              <a:t>Deut</a:t>
            </a:r>
            <a:r>
              <a:rPr lang="en-US" sz="3000" dirty="0">
                <a:latin typeface="Georgia" panose="02040502050405020303" pitchFamily="18" charset="0"/>
              </a:rPr>
              <a:t> 22:23-24 she could be stoned to death</a:t>
            </a:r>
          </a:p>
          <a:p>
            <a:pPr marL="914400" lvl="1" indent="-457200" algn="l">
              <a:buClr>
                <a:srgbClr val="00B0F0"/>
              </a:buClr>
              <a:buFont typeface="Georgia" panose="02040502050405020303" pitchFamily="18" charset="0"/>
              <a:buChar char="—"/>
            </a:pPr>
            <a:endParaRPr lang="en-US" sz="3000" dirty="0">
              <a:latin typeface="Georgia" panose="02040502050405020303" pitchFamily="18" charset="0"/>
            </a:endParaRPr>
          </a:p>
          <a:p>
            <a:pPr marL="457200" indent="-457200" algn="l">
              <a:buClr>
                <a:srgbClr val="FF0000"/>
              </a:buClr>
              <a:buFont typeface="Georgia" panose="02040502050405020303" pitchFamily="18" charset="0"/>
              <a:buChar char="—"/>
            </a:pPr>
            <a:endParaRPr lang="en-US" sz="3400" dirty="0">
              <a:latin typeface="Georgia" panose="02040502050405020303" pitchFamily="18" charset="0"/>
            </a:endParaRPr>
          </a:p>
          <a:p>
            <a:pPr marL="914400" lvl="1" indent="-457200" algn="l">
              <a:buClr>
                <a:srgbClr val="00B0F0"/>
              </a:buClr>
              <a:buFont typeface="Georgia" panose="02040502050405020303" pitchFamily="18" charset="0"/>
              <a:buChar char="—"/>
            </a:pPr>
            <a:endParaRPr lang="en-US" sz="3000" dirty="0">
              <a:latin typeface="Georgia" panose="02040502050405020303" pitchFamily="18" charset="0"/>
            </a:endParaRPr>
          </a:p>
          <a:p>
            <a:pPr marL="914400" lvl="1" indent="-457200" algn="l">
              <a:buClr>
                <a:srgbClr val="00B0F0"/>
              </a:buClr>
              <a:buFont typeface="Georgia" panose="02040502050405020303" pitchFamily="18" charset="0"/>
              <a:buChar char="—"/>
            </a:pPr>
            <a:endParaRPr lang="en-US" sz="3000" dirty="0">
              <a:latin typeface="Georgia" panose="02040502050405020303" pitchFamily="18" charset="0"/>
            </a:endParaRPr>
          </a:p>
        </p:txBody>
      </p:sp>
    </p:spTree>
    <p:extLst>
      <p:ext uri="{BB962C8B-B14F-4D97-AF65-F5344CB8AC3E}">
        <p14:creationId xmlns:p14="http://schemas.microsoft.com/office/powerpoint/2010/main" val="3212837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B5B0058-AF13-4859-B429-4EDDE2A26F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person and person holding a baby&#10;&#10;Description automatically generated with medium confidence">
            <a:extLst>
              <a:ext uri="{FF2B5EF4-FFF2-40B4-BE49-F238E27FC236}">
                <a16:creationId xmlns:a16="http://schemas.microsoft.com/office/drawing/2014/main" id="{59B11712-CC91-27EC-A069-4448AFF33941}"/>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l="14472" r="14782" b="1"/>
          <a:stretch/>
        </p:blipFill>
        <p:spPr>
          <a:xfrm>
            <a:off x="5800734" y="1057275"/>
            <a:ext cx="5917401" cy="4743450"/>
          </a:xfrm>
          <a:prstGeom prst="rect">
            <a:avLst/>
          </a:prstGeom>
        </p:spPr>
      </p:pic>
      <p:sp>
        <p:nvSpPr>
          <p:cNvPr id="12" name="Rectangle 11">
            <a:extLst>
              <a:ext uri="{FF2B5EF4-FFF2-40B4-BE49-F238E27FC236}">
                <a16:creationId xmlns:a16="http://schemas.microsoft.com/office/drawing/2014/main" id="{D84C2E9E-0B5D-4B5F-9A1F-70EBDCE390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2461" y="1197769"/>
            <a:ext cx="10987078" cy="4462463"/>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4665D743-59C3-A4AF-3AF1-CC0903FAB622}"/>
              </a:ext>
            </a:extLst>
          </p:cNvPr>
          <p:cNvSpPr/>
          <p:nvPr/>
        </p:nvSpPr>
        <p:spPr>
          <a:xfrm>
            <a:off x="0" y="0"/>
            <a:ext cx="564896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FC3C7553-6584-43C3-0C7E-D43CE2C460F0}"/>
              </a:ext>
            </a:extLst>
          </p:cNvPr>
          <p:cNvSpPr/>
          <p:nvPr/>
        </p:nvSpPr>
        <p:spPr>
          <a:xfrm>
            <a:off x="4714240" y="0"/>
            <a:ext cx="7477760" cy="685800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55955C52-4B4E-B15F-8063-B7338F826C26}"/>
              </a:ext>
            </a:extLst>
          </p:cNvPr>
          <p:cNvSpPr/>
          <p:nvPr/>
        </p:nvSpPr>
        <p:spPr>
          <a:xfrm>
            <a:off x="5648960" y="0"/>
            <a:ext cx="654304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F8A0B5A-DD2E-BE8F-C325-9B4EEA65CB4D}"/>
              </a:ext>
            </a:extLst>
          </p:cNvPr>
          <p:cNvSpPr>
            <a:spLocks noGrp="1"/>
          </p:cNvSpPr>
          <p:nvPr>
            <p:ph type="ctrTitle"/>
          </p:nvPr>
        </p:nvSpPr>
        <p:spPr>
          <a:xfrm>
            <a:off x="473864" y="395281"/>
            <a:ext cx="7477760" cy="966801"/>
          </a:xfrm>
        </p:spPr>
        <p:txBody>
          <a:bodyPr anchor="ctr">
            <a:normAutofit/>
          </a:bodyPr>
          <a:lstStyle/>
          <a:p>
            <a:pPr algn="l"/>
            <a:r>
              <a:rPr lang="en-US" sz="3800" dirty="0">
                <a:latin typeface="Britannic Bold" panose="020B0903060703020204" pitchFamily="34" charset="0"/>
              </a:rPr>
              <a:t>His dream in the night</a:t>
            </a:r>
          </a:p>
        </p:txBody>
      </p:sp>
      <p:sp>
        <p:nvSpPr>
          <p:cNvPr id="3" name="Subtitle 2">
            <a:extLst>
              <a:ext uri="{FF2B5EF4-FFF2-40B4-BE49-F238E27FC236}">
                <a16:creationId xmlns:a16="http://schemas.microsoft.com/office/drawing/2014/main" id="{D0B287E4-D66A-1402-828A-5ED0C80516F8}"/>
              </a:ext>
            </a:extLst>
          </p:cNvPr>
          <p:cNvSpPr>
            <a:spLocks noGrp="1"/>
          </p:cNvSpPr>
          <p:nvPr>
            <p:ph type="subTitle" idx="1"/>
          </p:nvPr>
        </p:nvSpPr>
        <p:spPr>
          <a:xfrm>
            <a:off x="473864" y="1635759"/>
            <a:ext cx="11244271" cy="4826959"/>
          </a:xfrm>
        </p:spPr>
        <p:txBody>
          <a:bodyPr>
            <a:normAutofit/>
          </a:bodyPr>
          <a:lstStyle/>
          <a:p>
            <a:pPr marL="457200" indent="-457200" algn="l">
              <a:buClr>
                <a:srgbClr val="FF0000"/>
              </a:buClr>
              <a:buFont typeface="Georgia" panose="02040502050405020303" pitchFamily="18" charset="0"/>
              <a:buChar char="—"/>
            </a:pPr>
            <a:r>
              <a:rPr lang="en-US" sz="3400" dirty="0">
                <a:latin typeface="Georgia" panose="02040502050405020303" pitchFamily="18" charset="0"/>
              </a:rPr>
              <a:t>Matt 1:20-21 </a:t>
            </a:r>
            <a:r>
              <a:rPr lang="en-US" sz="2750" dirty="0"/>
              <a:t>But while he thought about these things, behold, an angel of the Lord appeared to him in a dream, saying, “Joseph, son of David, do not be afraid to take to you Mary your wife, for that which is conceived in her is of the Holy Spirit. </a:t>
            </a:r>
            <a:r>
              <a:rPr lang="en-US" sz="2750" baseline="30000" dirty="0"/>
              <a:t>21 </a:t>
            </a:r>
            <a:r>
              <a:rPr lang="en-US" sz="2750" dirty="0"/>
              <a:t>And she will bring forth a Son, and you shall call His name </a:t>
            </a:r>
            <a:r>
              <a:rPr lang="en-US" sz="2750" cap="small" dirty="0">
                <a:effectLst/>
              </a:rPr>
              <a:t>Jesus</a:t>
            </a:r>
            <a:r>
              <a:rPr lang="en-US" sz="2750" dirty="0"/>
              <a:t>, for He will save His people from their sins.”</a:t>
            </a:r>
          </a:p>
          <a:p>
            <a:pPr marL="914400" lvl="1" indent="-457200" algn="l">
              <a:buClr>
                <a:srgbClr val="00B0F0"/>
              </a:buClr>
              <a:buFont typeface="Georgia" panose="02040502050405020303" pitchFamily="18" charset="0"/>
              <a:buChar char="—"/>
            </a:pPr>
            <a:r>
              <a:rPr lang="en-US" sz="3000" dirty="0">
                <a:latin typeface="Georgia" panose="02040502050405020303" pitchFamily="18" charset="0"/>
              </a:rPr>
              <a:t>Next day Joseph agreed to marry Mary</a:t>
            </a:r>
          </a:p>
          <a:p>
            <a:pPr marL="914400" lvl="1" indent="-457200" algn="l">
              <a:buClr>
                <a:srgbClr val="00B0F0"/>
              </a:buClr>
              <a:buFont typeface="Georgia" panose="02040502050405020303" pitchFamily="18" charset="0"/>
              <a:buChar char="—"/>
            </a:pPr>
            <a:r>
              <a:rPr lang="en-US" sz="3000" dirty="0">
                <a:latin typeface="Georgia" panose="02040502050405020303" pitchFamily="18" charset="0"/>
              </a:rPr>
              <a:t>Quickly completed legal process to marry her</a:t>
            </a:r>
          </a:p>
          <a:p>
            <a:pPr marL="914400" lvl="1" indent="-457200" algn="l">
              <a:buClr>
                <a:srgbClr val="00B0F0"/>
              </a:buClr>
              <a:buFont typeface="Georgia" panose="02040502050405020303" pitchFamily="18" charset="0"/>
              <a:buChar char="—"/>
            </a:pPr>
            <a:r>
              <a:rPr lang="en-US" sz="3000" dirty="0">
                <a:latin typeface="Georgia" panose="02040502050405020303" pitchFamily="18" charset="0"/>
              </a:rPr>
              <a:t>His willingness to do honorable thing</a:t>
            </a:r>
          </a:p>
          <a:p>
            <a:pPr lvl="1" algn="l">
              <a:buClr>
                <a:srgbClr val="00B0F0"/>
              </a:buClr>
            </a:pPr>
            <a:endParaRPr lang="en-US" sz="3000" dirty="0">
              <a:latin typeface="Georgia" panose="02040502050405020303" pitchFamily="18" charset="0"/>
            </a:endParaRPr>
          </a:p>
          <a:p>
            <a:pPr marL="914400" lvl="1" indent="-457200" algn="l">
              <a:buClr>
                <a:srgbClr val="00B0F0"/>
              </a:buClr>
              <a:buFont typeface="Georgia" panose="02040502050405020303" pitchFamily="18" charset="0"/>
              <a:buChar char="—"/>
            </a:pPr>
            <a:endParaRPr lang="en-US" sz="3000" dirty="0">
              <a:latin typeface="Georgia" panose="02040502050405020303" pitchFamily="18" charset="0"/>
            </a:endParaRPr>
          </a:p>
          <a:p>
            <a:pPr marL="914400" lvl="1" indent="-457200" algn="l">
              <a:buClr>
                <a:srgbClr val="00B0F0"/>
              </a:buClr>
              <a:buFont typeface="Georgia" panose="02040502050405020303" pitchFamily="18" charset="0"/>
              <a:buChar char="—"/>
            </a:pPr>
            <a:endParaRPr lang="en-US" sz="3000" dirty="0">
              <a:latin typeface="Georgia" panose="02040502050405020303" pitchFamily="18" charset="0"/>
            </a:endParaRPr>
          </a:p>
        </p:txBody>
      </p:sp>
    </p:spTree>
    <p:extLst>
      <p:ext uri="{BB962C8B-B14F-4D97-AF65-F5344CB8AC3E}">
        <p14:creationId xmlns:p14="http://schemas.microsoft.com/office/powerpoint/2010/main" val="2525926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1195</TotalTime>
  <Words>905</Words>
  <Application>Microsoft Office PowerPoint</Application>
  <PresentationFormat>Widescreen</PresentationFormat>
  <Paragraphs>58</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Britannic Bold</vt:lpstr>
      <vt:lpstr>Calibri</vt:lpstr>
      <vt:lpstr>Calibri Light</vt:lpstr>
      <vt:lpstr>Georgia</vt:lpstr>
      <vt:lpstr>Office Theme</vt:lpstr>
      <vt:lpstr>Joseph of Bethlehem</vt:lpstr>
      <vt:lpstr>Two angelic visits</vt:lpstr>
      <vt:lpstr>PowerPoint Presentation</vt:lpstr>
      <vt:lpstr>Bethlehem city of Joseph</vt:lpstr>
      <vt:lpstr>Bethlehem city of Joseph</vt:lpstr>
      <vt:lpstr>Bethlehem’s importance</vt:lpstr>
      <vt:lpstr>Humility of Joseph</vt:lpstr>
      <vt:lpstr>His decision to show compassion</vt:lpstr>
      <vt:lpstr>His dream in the night</vt:lpstr>
      <vt:lpstr>The prophecy of Isaiah</vt:lpstr>
      <vt:lpstr>Joseph willing to be the earthly father of Jesus</vt:lpstr>
      <vt:lpstr>Joseph of Bethlehem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BAILEY</dc:creator>
  <cp:lastModifiedBy>PAUL BAILEY</cp:lastModifiedBy>
  <cp:revision>2</cp:revision>
  <dcterms:created xsi:type="dcterms:W3CDTF">2022-12-24T22:46:39Z</dcterms:created>
  <dcterms:modified xsi:type="dcterms:W3CDTF">2023-01-15T01:11:38Z</dcterms:modified>
</cp:coreProperties>
</file>