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6" r:id="rId3"/>
    <p:sldId id="259" r:id="rId4"/>
    <p:sldId id="267" r:id="rId5"/>
    <p:sldId id="261" r:id="rId6"/>
    <p:sldId id="262" r:id="rId7"/>
    <p:sldId id="265" r:id="rId8"/>
    <p:sldId id="268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B1EA49-6563-40FD-9967-C0CD0E7D3789}" v="167" dt="2023-06-25T17:36:52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1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8B23-1FE4-CEC1-904A-205FAF639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502CD6-67FA-8C33-2EF9-191E98E54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B604B-2E9F-9BB5-F708-B59A2D7B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FB713-C100-1A17-410D-BB50F392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D81B-C257-B13B-C9BF-09888B1F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9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10E8E-2FCA-ECBE-6ADF-5EB6D8935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D4B6E-CB2A-BB03-FF5A-6BCCB2BFC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4F77-659C-494B-F813-4BBC59A9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C48BF-3762-5F2B-06E8-44CCDCBCB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5D105-BF47-932B-5EE5-239E810F9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2A622-EFCD-F540-7652-8C5BCF814D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6F0B1-CDA6-3C1D-34AE-745286A2D9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AA04F-81D4-D216-EEA5-B10FA825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90DAE-60ED-A362-11C4-56597828B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5A563-9054-1A26-AA8C-447245CA8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7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67786-EF31-154C-1B6C-550D1D4D1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DC30F-8B39-F1B1-2B04-A7FD1D5BF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4958C-67C7-B474-1E05-DF2A06166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65ACE-E438-BD28-FBFB-6424D5322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D42F2-FC59-2656-54AE-F0077279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215D-43DB-1130-B432-B275E24CB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EC077B-7B13-462D-19F3-02C2F7783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B5A73-2329-6E51-4188-A06DFBFC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2B77E-DAAB-56D0-E615-8EF74FE2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20EA7-F8D3-EB7B-D843-F2955DEA2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4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53994-9D3D-8F46-31A1-8F8F8B26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3144D-A112-29BF-ED9F-D4A3084281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709A1E-3C9F-C745-A07E-6E9D82CF1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DD9B47-5CA5-8632-452C-8FD21297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B3506-E398-A1C4-F0A3-B08DA2B13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BC1F5-24C6-EDEA-9115-9B89191C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312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AE2FE-00FA-1BCA-6DA7-05917F3A5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87ABEA-AE89-E389-0507-5EE0212C1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BBE1B-8D93-13AA-D6EA-2ED1F81D3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B217C-FC4F-6EC2-A6E8-CFA7D49EF7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B8671C-728E-2E08-C908-4E4BACA7D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274C21-A772-4918-3F73-37BE18CAA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152E44-6F44-3E1D-200B-8604CE79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6AA62-6E39-3086-207C-6DA638237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8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D533C-FB77-CEFB-0915-D65445F7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F0B543-02C5-810B-B7EB-0958DD13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3F3ED-C2E1-4AAC-7E27-719188E4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20C1E-FAB8-1678-EC78-171725FA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3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1BC79C-28C0-3D6F-BBA0-54B7CB6EA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535CE2-33E3-AAB8-08DD-B791880AF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BF17A-727A-0A93-62B4-06A5E3E5F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6EE9-93CB-F541-B480-F22E1012B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AE05F-794F-0013-7841-05B6339C1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1AD13-560D-1583-72DD-074D9C685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D04D8-A165-A2D5-1603-6D3AD97C0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76D69-71D0-8EE7-FE24-B72E19057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50ADB2-287C-9FD1-3B2F-397BD6E6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D6E9-8D1C-BD29-13EC-C4D3660AB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74CAF9-3A8E-521B-C87A-AA355F100F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4CAE85-FF09-90BE-7BAD-ECDF0D00A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540FA-81CD-FB9A-FEFA-C0A84AD4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09E48-6575-9D6F-8E99-5DC51D3EA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CAA7B-9D5A-D0B3-BB9D-50D50A3A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3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268D64-0C24-CAE2-6E67-FC497076B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D725F-94FA-3FF2-AA26-620D556BE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C7280-69E8-8881-A9B3-1C21F8B44F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0B14A-508A-491B-A213-9F9D870AEB34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0299C-F741-0345-392F-58FED8B49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5C72F-4143-7493-2769-F70F1481AA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4391-4239-499D-8B25-7002AA834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9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7" b="6313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566" y="4876800"/>
            <a:ext cx="8798312" cy="904229"/>
          </a:xfrm>
          <a:solidFill>
            <a:schemeClr val="tx1">
              <a:alpha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God’s Grace Has Appeared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044" y="5781040"/>
            <a:ext cx="8363415" cy="79291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Titus 2:11-15</a:t>
            </a:r>
          </a:p>
        </p:txBody>
      </p:sp>
    </p:spTree>
    <p:extLst>
      <p:ext uri="{BB962C8B-B14F-4D97-AF65-F5344CB8AC3E}">
        <p14:creationId xmlns:p14="http://schemas.microsoft.com/office/powerpoint/2010/main" val="369840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17" b="6313"/>
          <a:stretch/>
        </p:blipFill>
        <p:spPr>
          <a:xfrm>
            <a:off x="20" y="-22"/>
            <a:ext cx="12191977" cy="68580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6566" y="4876800"/>
            <a:ext cx="8798312" cy="904229"/>
          </a:xfrm>
          <a:solidFill>
            <a:schemeClr val="tx1">
              <a:alpha val="50000"/>
            </a:schemeClr>
          </a:solidFill>
        </p:spPr>
        <p:txBody>
          <a:bodyPr anchor="ctr"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  <a:latin typeface="Britannic Bold" panose="020B0903060703020204" pitchFamily="34" charset="0"/>
              </a:rPr>
              <a:t>God’s Grace Has Appeared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3044" y="5781040"/>
            <a:ext cx="8363415" cy="79291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" panose="02040502050405020303" pitchFamily="18" charset="0"/>
              </a:rPr>
              <a:t>Titus 2:11-15</a:t>
            </a:r>
          </a:p>
        </p:txBody>
      </p:sp>
    </p:spTree>
    <p:extLst>
      <p:ext uri="{BB962C8B-B14F-4D97-AF65-F5344CB8AC3E}">
        <p14:creationId xmlns:p14="http://schemas.microsoft.com/office/powerpoint/2010/main" val="526540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" t="9091" r="23033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08C-4C1B-1492-5032-70A1846D508F}"/>
              </a:ext>
            </a:extLst>
          </p:cNvPr>
          <p:cNvSpPr/>
          <p:nvPr/>
        </p:nvSpPr>
        <p:spPr>
          <a:xfrm>
            <a:off x="0" y="0"/>
            <a:ext cx="5019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CB1A2-A261-9D02-033E-43293E502736}"/>
              </a:ext>
            </a:extLst>
          </p:cNvPr>
          <p:cNvSpPr/>
          <p:nvPr/>
        </p:nvSpPr>
        <p:spPr>
          <a:xfrm>
            <a:off x="5171437" y="-18298"/>
            <a:ext cx="702056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619" y="509002"/>
            <a:ext cx="7853221" cy="130290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Understanding Grace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619" y="2153920"/>
            <a:ext cx="11002820" cy="3927144"/>
          </a:xfrm>
        </p:spPr>
        <p:txBody>
          <a:bodyPr>
            <a:normAutofit/>
          </a:bodyPr>
          <a:lstStyle/>
          <a:p>
            <a:pPr algn="l"/>
            <a:r>
              <a:rPr lang="en-US" sz="3800" dirty="0">
                <a:latin typeface="Georgia" panose="02040502050405020303" pitchFamily="18" charset="0"/>
              </a:rPr>
              <a:t>God’s unmerited favor</a:t>
            </a:r>
          </a:p>
          <a:p>
            <a:pPr algn="l"/>
            <a:endParaRPr lang="en-US" sz="800" dirty="0">
              <a:latin typeface="Georgia" panose="02040502050405020303" pitchFamily="18" charset="0"/>
            </a:endParaRPr>
          </a:p>
          <a:p>
            <a:pPr algn="l"/>
            <a:r>
              <a:rPr lang="en-US" sz="3800" dirty="0">
                <a:latin typeface="Georgia" panose="02040502050405020303" pitchFamily="18" charset="0"/>
              </a:rPr>
              <a:t>Distortions of grace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Merit: earning salvation  </a:t>
            </a:r>
            <a:r>
              <a:rPr lang="en-US" sz="3200" dirty="0">
                <a:solidFill>
                  <a:srgbClr val="FFC000"/>
                </a:solidFill>
                <a:latin typeface="Georgia" panose="02040502050405020303" pitchFamily="18" charset="0"/>
              </a:rPr>
              <a:t>Titus 3:4-6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800" dirty="0">
                <a:latin typeface="Georgia" panose="02040502050405020303" pitchFamily="18" charset="0"/>
              </a:rPr>
              <a:t>Opposite: grace as licentiousness  </a:t>
            </a: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Gal 6:7-8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endParaRPr lang="en-US" sz="3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273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ree with roots and text&#10;&#10;Description automatically generated with low confidence">
            <a:extLst>
              <a:ext uri="{FF2B5EF4-FFF2-40B4-BE49-F238E27FC236}">
                <a16:creationId xmlns:a16="http://schemas.microsoft.com/office/drawing/2014/main" id="{9496F0CA-F75F-FAFB-F1B3-AE833A9AE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AF51376-1646-088F-279F-E0141B1EDAD0}"/>
              </a:ext>
            </a:extLst>
          </p:cNvPr>
          <p:cNvSpPr/>
          <p:nvPr/>
        </p:nvSpPr>
        <p:spPr>
          <a:xfrm>
            <a:off x="0" y="5425440"/>
            <a:ext cx="12192000" cy="721360"/>
          </a:xfrm>
          <a:prstGeom prst="rect">
            <a:avLst/>
          </a:prstGeom>
          <a:solidFill>
            <a:srgbClr val="00206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7BBB1D-A7D0-A54A-D432-21CFF86B4134}"/>
              </a:ext>
            </a:extLst>
          </p:cNvPr>
          <p:cNvSpPr txBox="1"/>
          <p:nvPr/>
        </p:nvSpPr>
        <p:spPr>
          <a:xfrm>
            <a:off x="5974080" y="5416788"/>
            <a:ext cx="60045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FFF4D1">
                    <a:alpha val="85000"/>
                  </a:srgbClr>
                </a:solidFill>
                <a:latin typeface="Avenir Next LT Pro Demi" panose="020B0704020202020204" pitchFamily="34" charset="0"/>
              </a:rPr>
              <a:t>GOD’S SAVING GRACE</a:t>
            </a:r>
          </a:p>
        </p:txBody>
      </p:sp>
    </p:spTree>
    <p:extLst>
      <p:ext uri="{BB962C8B-B14F-4D97-AF65-F5344CB8AC3E}">
        <p14:creationId xmlns:p14="http://schemas.microsoft.com/office/powerpoint/2010/main" val="381051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" t="9091" r="23033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08C-4C1B-1492-5032-70A1846D508F}"/>
              </a:ext>
            </a:extLst>
          </p:cNvPr>
          <p:cNvSpPr/>
          <p:nvPr/>
        </p:nvSpPr>
        <p:spPr>
          <a:xfrm>
            <a:off x="0" y="0"/>
            <a:ext cx="5019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CB1A2-A261-9D02-033E-43293E502736}"/>
              </a:ext>
            </a:extLst>
          </p:cNvPr>
          <p:cNvSpPr/>
          <p:nvPr/>
        </p:nvSpPr>
        <p:spPr>
          <a:xfrm>
            <a:off x="5171437" y="-18298"/>
            <a:ext cx="702056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8619" y="509002"/>
            <a:ext cx="9742981" cy="130290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Grace brought salvation for 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53920"/>
            <a:ext cx="11002820" cy="3927144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Georgia" panose="02040502050405020303" pitchFamily="18" charset="0"/>
              </a:rPr>
              <a:t>Titus 2:11 </a:t>
            </a:r>
            <a:r>
              <a:rPr lang="en-US" sz="4400" dirty="0"/>
              <a:t>For the grace of God has appeared, bringing salvation for all people… (ESV)</a:t>
            </a:r>
          </a:p>
          <a:p>
            <a:pPr algn="l">
              <a:spcBef>
                <a:spcPts val="400"/>
              </a:spcBef>
            </a:pPr>
            <a:r>
              <a:rPr lang="en-US" sz="4400" dirty="0">
                <a:latin typeface="Georgia" panose="02040502050405020303" pitchFamily="18" charset="0"/>
              </a:rPr>
              <a:t>     </a:t>
            </a:r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2 Tim 1:10  John 1:14  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134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" t="9091" r="23033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08C-4C1B-1492-5032-70A1846D508F}"/>
              </a:ext>
            </a:extLst>
          </p:cNvPr>
          <p:cNvSpPr/>
          <p:nvPr/>
        </p:nvSpPr>
        <p:spPr>
          <a:xfrm>
            <a:off x="0" y="0"/>
            <a:ext cx="5019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CB1A2-A261-9D02-033E-43293E502736}"/>
              </a:ext>
            </a:extLst>
          </p:cNvPr>
          <p:cNvSpPr/>
          <p:nvPr/>
        </p:nvSpPr>
        <p:spPr>
          <a:xfrm>
            <a:off x="5171437" y="-18298"/>
            <a:ext cx="702056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29099"/>
            <a:ext cx="8564420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Grace instructs us in godliness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018135"/>
            <a:ext cx="11002820" cy="37601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400" dirty="0">
                <a:latin typeface="Georgia" panose="02040502050405020303" pitchFamily="18" charset="0"/>
              </a:rPr>
              <a:t>2:12 </a:t>
            </a:r>
            <a:r>
              <a:rPr lang="en-US" sz="4400" dirty="0"/>
              <a:t>instructing us to deny ungodliness and worldly desires and to live sensibly, righteously, and in a godly manner in the present age… 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600" dirty="0"/>
              <a:t>Say “NO” to worldly desires</a:t>
            </a:r>
          </a:p>
          <a:p>
            <a:pPr marL="571500" indent="-571500" algn="l">
              <a:buClr>
                <a:srgbClr val="FFC000"/>
              </a:buClr>
              <a:buFont typeface="Calibri" panose="020F0502020204030204" pitchFamily="34" charset="0"/>
              <a:buChar char="—"/>
            </a:pPr>
            <a:r>
              <a:rPr lang="en-US" sz="3600" dirty="0"/>
              <a:t>Say “YES” to righteous, godly living</a:t>
            </a:r>
          </a:p>
          <a:p>
            <a:pPr algn="l">
              <a:spcBef>
                <a:spcPts val="400"/>
              </a:spcBef>
            </a:pPr>
            <a:r>
              <a:rPr lang="en-US" sz="4400" dirty="0">
                <a:latin typeface="Georgia" panose="02040502050405020303" pitchFamily="18" charset="0"/>
              </a:rPr>
              <a:t>       </a:t>
            </a: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Luke 9:23  1 John 2:16  John 17:14-15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2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" t="9091" r="23033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08C-4C1B-1492-5032-70A1846D508F}"/>
              </a:ext>
            </a:extLst>
          </p:cNvPr>
          <p:cNvSpPr/>
          <p:nvPr/>
        </p:nvSpPr>
        <p:spPr>
          <a:xfrm>
            <a:off x="0" y="0"/>
            <a:ext cx="5019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CB1A2-A261-9D02-033E-43293E502736}"/>
              </a:ext>
            </a:extLst>
          </p:cNvPr>
          <p:cNvSpPr/>
          <p:nvPr/>
        </p:nvSpPr>
        <p:spPr>
          <a:xfrm>
            <a:off x="5171437" y="-18298"/>
            <a:ext cx="702056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29099"/>
            <a:ext cx="7792260" cy="86271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Grace looks forward in hope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20904"/>
            <a:ext cx="11002820" cy="376016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Georgia" panose="02040502050405020303" pitchFamily="18" charset="0"/>
              </a:rPr>
              <a:t>2:13 </a:t>
            </a:r>
            <a:r>
              <a:rPr lang="en-US" sz="4400" dirty="0"/>
              <a:t>looking for the blessed hope and the appearing of the glory of our great God and Savior, Christ Jesus…</a:t>
            </a:r>
          </a:p>
          <a:p>
            <a:pPr algn="l">
              <a:spcBef>
                <a:spcPts val="400"/>
              </a:spcBef>
            </a:pPr>
            <a:r>
              <a:rPr lang="en-US" sz="4400" dirty="0">
                <a:latin typeface="Georgia" panose="02040502050405020303" pitchFamily="18" charset="0"/>
              </a:rPr>
              <a:t>      </a:t>
            </a: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1 John 3:2-3  Acts 1:9  Phil 2:9-11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545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" t="9091" r="23033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08C-4C1B-1492-5032-70A1846D508F}"/>
              </a:ext>
            </a:extLst>
          </p:cNvPr>
          <p:cNvSpPr/>
          <p:nvPr/>
        </p:nvSpPr>
        <p:spPr>
          <a:xfrm>
            <a:off x="0" y="0"/>
            <a:ext cx="5019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CB1A2-A261-9D02-033E-43293E502736}"/>
              </a:ext>
            </a:extLst>
          </p:cNvPr>
          <p:cNvSpPr/>
          <p:nvPr/>
        </p:nvSpPr>
        <p:spPr>
          <a:xfrm>
            <a:off x="5171437" y="-18298"/>
            <a:ext cx="702056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29099"/>
            <a:ext cx="8188500" cy="1170821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Grace looks back to redemption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20904"/>
            <a:ext cx="11002820" cy="376016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Georgia" panose="02040502050405020303" pitchFamily="18" charset="0"/>
              </a:rPr>
              <a:t>2:14 </a:t>
            </a:r>
            <a:r>
              <a:rPr lang="en-US" sz="4400" dirty="0"/>
              <a:t>who gave Himself for us to redeem us from every lawless deed, and to purify for Himself a people for His own possession, eager for good deeds</a:t>
            </a:r>
            <a:r>
              <a:rPr lang="en-US" sz="3600" dirty="0"/>
              <a:t>.</a:t>
            </a:r>
            <a:r>
              <a:rPr lang="en-US" sz="4400" dirty="0"/>
              <a:t>…</a:t>
            </a:r>
          </a:p>
          <a:p>
            <a:pPr algn="l">
              <a:spcBef>
                <a:spcPts val="400"/>
              </a:spcBef>
            </a:pPr>
            <a:r>
              <a:rPr lang="en-US" sz="4400" dirty="0">
                <a:latin typeface="Georgia" panose="02040502050405020303" pitchFamily="18" charset="0"/>
              </a:rPr>
              <a:t>       </a:t>
            </a: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Mark 10:45   Eph 1:7  1 Peter 1:18-19; 2:9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07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clothing, human face, outdoor&#10;&#10;Description automatically generated">
            <a:extLst>
              <a:ext uri="{FF2B5EF4-FFF2-40B4-BE49-F238E27FC236}">
                <a16:creationId xmlns:a16="http://schemas.microsoft.com/office/drawing/2014/main" id="{0F65DB53-A35B-9113-3836-055EA45D6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  <a14:imgEffect>
                      <a14:brightnessContrast bright="-5000" contrast="1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46429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27A621-8320-36A1-72A9-86CB63794A4C}"/>
              </a:ext>
            </a:extLst>
          </p:cNvPr>
          <p:cNvSpPr/>
          <p:nvPr/>
        </p:nvSpPr>
        <p:spPr>
          <a:xfrm>
            <a:off x="280639" y="5198946"/>
            <a:ext cx="11630722" cy="158496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C4386C-A0C6-ACBE-01DC-E0C99760E954}"/>
              </a:ext>
            </a:extLst>
          </p:cNvPr>
          <p:cNvSpPr txBox="1"/>
          <p:nvPr/>
        </p:nvSpPr>
        <p:spPr>
          <a:xfrm>
            <a:off x="543560" y="5622094"/>
            <a:ext cx="11104880" cy="7386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200" dirty="0">
                <a:solidFill>
                  <a:schemeClr val="bg1"/>
                </a:solidFill>
              </a:rPr>
              <a:t>“His own special people, zealous for good works”</a:t>
            </a:r>
          </a:p>
        </p:txBody>
      </p:sp>
    </p:spTree>
    <p:extLst>
      <p:ext uri="{BB962C8B-B14F-4D97-AF65-F5344CB8AC3E}">
        <p14:creationId xmlns:p14="http://schemas.microsoft.com/office/powerpoint/2010/main" val="52723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ainting, outdoor, tree, plant&#10;&#10;Description automatically generated">
            <a:extLst>
              <a:ext uri="{FF2B5EF4-FFF2-40B4-BE49-F238E27FC236}">
                <a16:creationId xmlns:a16="http://schemas.microsoft.com/office/drawing/2014/main" id="{D08F6DE4-6867-B945-E9CC-56A0F0F175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" t="9091" r="23033"/>
          <a:stretch/>
        </p:blipFill>
        <p:spPr>
          <a:xfrm>
            <a:off x="3523488" y="18298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AED08C-4C1B-1492-5032-70A1846D508F}"/>
              </a:ext>
            </a:extLst>
          </p:cNvPr>
          <p:cNvSpPr/>
          <p:nvPr/>
        </p:nvSpPr>
        <p:spPr>
          <a:xfrm>
            <a:off x="0" y="0"/>
            <a:ext cx="501904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1CB1A2-A261-9D02-033E-43293E502736}"/>
              </a:ext>
            </a:extLst>
          </p:cNvPr>
          <p:cNvSpPr/>
          <p:nvPr/>
        </p:nvSpPr>
        <p:spPr>
          <a:xfrm>
            <a:off x="5171437" y="-18298"/>
            <a:ext cx="702056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71BD51-D7C5-D43E-0B0F-2F230E966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457201"/>
            <a:ext cx="8412020" cy="1493520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Grace carries heaven’s authority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0DEB75-D75A-CF19-06A9-177F8E590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20904"/>
            <a:ext cx="10301780" cy="3760160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latin typeface="Georgia" panose="02040502050405020303" pitchFamily="18" charset="0"/>
              </a:rPr>
              <a:t>2:15 </a:t>
            </a:r>
            <a:r>
              <a:rPr lang="en-US" sz="4400" dirty="0"/>
              <a:t>These things speak and exhort, and rebuke with all authority. No one is to disregard you.</a:t>
            </a:r>
          </a:p>
          <a:p>
            <a:pPr algn="l">
              <a:spcBef>
                <a:spcPts val="400"/>
              </a:spcBef>
            </a:pPr>
            <a:r>
              <a:rPr lang="en-US" sz="4400" dirty="0">
                <a:latin typeface="Georgia" panose="02040502050405020303" pitchFamily="18" charset="0"/>
              </a:rPr>
              <a:t>       </a:t>
            </a:r>
            <a:r>
              <a:rPr lang="en-US" sz="3400" dirty="0">
                <a:solidFill>
                  <a:srgbClr val="FFC000"/>
                </a:solidFill>
                <a:latin typeface="Georgia" panose="02040502050405020303" pitchFamily="18" charset="0"/>
              </a:rPr>
              <a:t>1 Tim 4:12</a:t>
            </a:r>
            <a:endParaRPr lang="en-US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28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</TotalTime>
  <Words>241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Avenir Next LT Pro Demi</vt:lpstr>
      <vt:lpstr>Britannic Bold</vt:lpstr>
      <vt:lpstr>Calibri</vt:lpstr>
      <vt:lpstr>Calibri Light</vt:lpstr>
      <vt:lpstr>Georgia</vt:lpstr>
      <vt:lpstr>Office Theme</vt:lpstr>
      <vt:lpstr>God’s Grace Has Appeared</vt:lpstr>
      <vt:lpstr>Understanding Grace</vt:lpstr>
      <vt:lpstr>PowerPoint Presentation</vt:lpstr>
      <vt:lpstr>Grace brought salvation for all</vt:lpstr>
      <vt:lpstr>Grace instructs us in godliness</vt:lpstr>
      <vt:lpstr>Grace looks forward in hope</vt:lpstr>
      <vt:lpstr>Grace looks back to redemption </vt:lpstr>
      <vt:lpstr>PowerPoint Presentation</vt:lpstr>
      <vt:lpstr>Grace carries heaven’s authority</vt:lpstr>
      <vt:lpstr>God’s Grace Has Appeared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Grace Has Appeared</dc:title>
  <dc:creator>PAUL BAILEY</dc:creator>
  <cp:lastModifiedBy>PAUL BAILEY</cp:lastModifiedBy>
  <cp:revision>2</cp:revision>
  <dcterms:created xsi:type="dcterms:W3CDTF">2023-06-25T01:44:13Z</dcterms:created>
  <dcterms:modified xsi:type="dcterms:W3CDTF">2023-07-02T01:18:29Z</dcterms:modified>
</cp:coreProperties>
</file>