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8" r:id="rId3"/>
    <p:sldId id="256" r:id="rId4"/>
    <p:sldId id="262" r:id="rId5"/>
    <p:sldId id="269" r:id="rId6"/>
    <p:sldId id="263"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51" autoAdjust="0"/>
    <p:restoredTop sz="93447" autoAdjust="0"/>
  </p:normalViewPr>
  <p:slideViewPr>
    <p:cSldViewPr snapToGrid="0">
      <p:cViewPr varScale="1">
        <p:scale>
          <a:sx n="59" d="100"/>
          <a:sy n="59" d="100"/>
        </p:scale>
        <p:origin x="4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45915738-C35B-4757-A01D-73618D41FB38}"/>
    <pc:docChg chg="custSel delSld modSld">
      <pc:chgData name="PAUL BAILEY" userId="fa8b635c1b96620b" providerId="LiveId" clId="{45915738-C35B-4757-A01D-73618D41FB38}" dt="2023-07-02T00:48:50.798" v="31" actId="2696"/>
      <pc:docMkLst>
        <pc:docMk/>
      </pc:docMkLst>
      <pc:sldChg chg="del">
        <pc:chgData name="PAUL BAILEY" userId="fa8b635c1b96620b" providerId="LiveId" clId="{45915738-C35B-4757-A01D-73618D41FB38}" dt="2023-07-02T00:48:50.798" v="31" actId="2696"/>
        <pc:sldMkLst>
          <pc:docMk/>
          <pc:sldMk cId="2747189958" sldId="260"/>
        </pc:sldMkLst>
      </pc:sldChg>
      <pc:sldChg chg="modSp mod">
        <pc:chgData name="PAUL BAILEY" userId="fa8b635c1b96620b" providerId="LiveId" clId="{45915738-C35B-4757-A01D-73618D41FB38}" dt="2023-07-02T00:48:45.196" v="30" actId="20577"/>
        <pc:sldMkLst>
          <pc:docMk/>
          <pc:sldMk cId="3640540308" sldId="267"/>
        </pc:sldMkLst>
        <pc:spChg chg="mod">
          <ac:chgData name="PAUL BAILEY" userId="fa8b635c1b96620b" providerId="LiveId" clId="{45915738-C35B-4757-A01D-73618D41FB38}" dt="2023-07-02T00:48:45.196" v="30" actId="20577"/>
          <ac:spMkLst>
            <pc:docMk/>
            <pc:sldMk cId="3640540308" sldId="267"/>
            <ac:spMk id="2" creationId="{D06002BA-41DC-C8E3-AE78-7D1CB555740E}"/>
          </ac:spMkLst>
        </pc:spChg>
        <pc:spChg chg="mod">
          <ac:chgData name="PAUL BAILEY" userId="fa8b635c1b96620b" providerId="LiveId" clId="{45915738-C35B-4757-A01D-73618D41FB38}" dt="2023-07-02T00:48:32.283" v="3" actId="20577"/>
          <ac:spMkLst>
            <pc:docMk/>
            <pc:sldMk cId="3640540308" sldId="267"/>
            <ac:spMk id="3" creationId="{C80E13CD-1480-C700-C2BF-7DB34E2DE871}"/>
          </ac:spMkLst>
        </pc:spChg>
      </pc:sldChg>
      <pc:sldChg chg="del">
        <pc:chgData name="PAUL BAILEY" userId="fa8b635c1b96620b" providerId="LiveId" clId="{45915738-C35B-4757-A01D-73618D41FB38}" dt="2023-07-02T00:48:00.835" v="1" actId="2696"/>
        <pc:sldMkLst>
          <pc:docMk/>
          <pc:sldMk cId="2720637816" sldId="270"/>
        </pc:sldMkLst>
      </pc:sldChg>
      <pc:sldChg chg="del">
        <pc:chgData name="PAUL BAILEY" userId="fa8b635c1b96620b" providerId="LiveId" clId="{45915738-C35B-4757-A01D-73618D41FB38}" dt="2023-07-02T00:47:47.210" v="0" actId="2696"/>
        <pc:sldMkLst>
          <pc:docMk/>
          <pc:sldMk cId="875995607" sldId="271"/>
        </pc:sldMkLst>
      </pc:sldChg>
      <pc:sldChg chg="del">
        <pc:chgData name="PAUL BAILEY" userId="fa8b635c1b96620b" providerId="LiveId" clId="{45915738-C35B-4757-A01D-73618D41FB38}" dt="2023-07-02T00:47:47.210" v="0" actId="2696"/>
        <pc:sldMkLst>
          <pc:docMk/>
          <pc:sldMk cId="1122519546" sldId="272"/>
        </pc:sldMkLst>
      </pc:sldChg>
      <pc:sldChg chg="del">
        <pc:chgData name="PAUL BAILEY" userId="fa8b635c1b96620b" providerId="LiveId" clId="{45915738-C35B-4757-A01D-73618D41FB38}" dt="2023-07-02T00:47:47.210" v="0" actId="2696"/>
        <pc:sldMkLst>
          <pc:docMk/>
          <pc:sldMk cId="2058291583" sldId="273"/>
        </pc:sldMkLst>
      </pc:sldChg>
      <pc:sldChg chg="del">
        <pc:chgData name="PAUL BAILEY" userId="fa8b635c1b96620b" providerId="LiveId" clId="{45915738-C35B-4757-A01D-73618D41FB38}" dt="2023-07-02T00:47:47.210" v="0" actId="2696"/>
        <pc:sldMkLst>
          <pc:docMk/>
          <pc:sldMk cId="2611266407" sldId="274"/>
        </pc:sldMkLst>
      </pc:sldChg>
      <pc:sldChg chg="del">
        <pc:chgData name="PAUL BAILEY" userId="fa8b635c1b96620b" providerId="LiveId" clId="{45915738-C35B-4757-A01D-73618D41FB38}" dt="2023-07-02T00:47:47.210" v="0" actId="2696"/>
        <pc:sldMkLst>
          <pc:docMk/>
          <pc:sldMk cId="3263929787"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C0AE-E1C6-4B7C-6D30-709D3DA9DF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BC0C4A-11D3-D538-C87C-ACE15FCB2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990B83-C7D2-34DB-37DC-1A82899449B7}"/>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0E6C6C8E-F0F5-180C-6FEC-742232E3B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7186B4-CEBF-487B-05FA-C102149AB51D}"/>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108032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0158-A089-4812-7314-3DB5681AD6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632DAE-0946-BEA8-9927-29DA5E57C2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D488C-03B5-E7E9-4F6E-FE7DAE4CF4FE}"/>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A2CC3706-382D-93BA-26BA-B9BDC2883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45F2D-9503-F27A-849A-6CC50CFD59B6}"/>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230089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B68F14-48D8-DB7F-B20B-B33BD63AAE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601D76-8B3F-5EC3-FC65-40E3C98D34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88F51-0C7C-55B6-EE8A-D639D7C93D7E}"/>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CD2B9F9F-F5A4-6FEA-61B9-678651932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8D02A-AB83-C1E1-C3A5-D3AEFA727F0A}"/>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118431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C4C6-535B-DA0A-37CC-847EA3CAC2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947576-2C17-F006-05D0-331F104623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49ABF-892E-8C13-95F1-0BC302832357}"/>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713DDB0B-5B3E-B26F-7F5D-D67448C66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19C50-951E-5548-FA52-D04E1137DEE2}"/>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406122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F0969-4146-2B9D-7D5F-BFC3909F32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2E4939-646E-03B3-8318-7EBAC6339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FD17D4-FABE-2B45-B42C-3735CE124FDD}"/>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AA57F400-FDEA-178E-B253-63412C72B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7960-A23A-9E1C-26A1-C10DB14B1DE1}"/>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346070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3E42-A659-60CE-7BDB-350004D53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2A019-D7D5-CCC5-305F-D559F300DD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2A8E07-D7F1-E1A7-F9ED-4AC68AF7A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12097F-DC22-B7BD-6A11-C9BD17478501}"/>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6" name="Footer Placeholder 5">
            <a:extLst>
              <a:ext uri="{FF2B5EF4-FFF2-40B4-BE49-F238E27FC236}">
                <a16:creationId xmlns:a16="http://schemas.microsoft.com/office/drawing/2014/main" id="{2E7AFA68-0E3B-F1DF-70EF-26654987B9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9DA8E-C5D5-F8E6-E817-B87F41175A26}"/>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160990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8A64-D793-5A5D-B143-156D8EE525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200C48-C1FA-E14B-5C2B-A74CB70D49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E35BAD-19C1-8B9B-40D8-3174611828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93772-BEC0-F060-C88D-48C3C6438B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6B244F-0CF6-5D03-2499-13B6B3A829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9CED78-CB56-2A6A-6A3B-25FFD031AE4B}"/>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8" name="Footer Placeholder 7">
            <a:extLst>
              <a:ext uri="{FF2B5EF4-FFF2-40B4-BE49-F238E27FC236}">
                <a16:creationId xmlns:a16="http://schemas.microsoft.com/office/drawing/2014/main" id="{C6F385C6-CFE0-F594-5A13-9760C9C1EA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29C81C-0BD7-718A-C1EA-BF92E0F758D9}"/>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204317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4D7F-CC65-878C-027C-0FA33D2826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596A91-611A-08CD-7EC6-5A3D8A7E12F4}"/>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4" name="Footer Placeholder 3">
            <a:extLst>
              <a:ext uri="{FF2B5EF4-FFF2-40B4-BE49-F238E27FC236}">
                <a16:creationId xmlns:a16="http://schemas.microsoft.com/office/drawing/2014/main" id="{545BDF1F-B246-02A5-E3FC-565AA6B4A1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F384D6-9936-8695-5749-BA59995A5559}"/>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284787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43BA0F-BEFB-FA87-D319-22E7AA4BE155}"/>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3" name="Footer Placeholder 2">
            <a:extLst>
              <a:ext uri="{FF2B5EF4-FFF2-40B4-BE49-F238E27FC236}">
                <a16:creationId xmlns:a16="http://schemas.microsoft.com/office/drawing/2014/main" id="{84E7C74F-948E-7359-D158-FD93C5E870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36729-0950-7B4B-281D-C741670EF3C9}"/>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94812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13E96-6762-E3CE-4EC2-F264A7485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A1EFDF-E3AB-779C-EF1A-E48075476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7A3594-A8EF-BA07-2617-0A97906AA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30E12A-2136-A3AA-F821-E347D034D6C7}"/>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6" name="Footer Placeholder 5">
            <a:extLst>
              <a:ext uri="{FF2B5EF4-FFF2-40B4-BE49-F238E27FC236}">
                <a16:creationId xmlns:a16="http://schemas.microsoft.com/office/drawing/2014/main" id="{52324F61-144E-2D72-7362-F2B33F7C01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11A1E-64B5-C269-99C2-128CC170E23C}"/>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311478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25BBA-707C-3A11-992A-ABACC4B32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EA1979-27AF-5BB6-D263-5EA8A3F770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169368-09F9-1DFE-EE64-9831C81F1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B8E48A-4DD9-7301-103E-B0F21D93A8EA}"/>
              </a:ext>
            </a:extLst>
          </p:cNvPr>
          <p:cNvSpPr>
            <a:spLocks noGrp="1"/>
          </p:cNvSpPr>
          <p:nvPr>
            <p:ph type="dt" sz="half" idx="10"/>
          </p:nvPr>
        </p:nvSpPr>
        <p:spPr/>
        <p:txBody>
          <a:bodyPr/>
          <a:lstStyle/>
          <a:p>
            <a:fld id="{1C9BA492-BED6-4A8A-8C52-33A34EB6650F}" type="datetimeFigureOut">
              <a:rPr lang="en-US" smtClean="0"/>
              <a:t>7/1/2023</a:t>
            </a:fld>
            <a:endParaRPr lang="en-US"/>
          </a:p>
        </p:txBody>
      </p:sp>
      <p:sp>
        <p:nvSpPr>
          <p:cNvPr id="6" name="Footer Placeholder 5">
            <a:extLst>
              <a:ext uri="{FF2B5EF4-FFF2-40B4-BE49-F238E27FC236}">
                <a16:creationId xmlns:a16="http://schemas.microsoft.com/office/drawing/2014/main" id="{DC281A09-9D92-28EF-1F6F-3ADBB8EC5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458364-C7B9-0180-9317-AAD86AE6FFB6}"/>
              </a:ext>
            </a:extLst>
          </p:cNvPr>
          <p:cNvSpPr>
            <a:spLocks noGrp="1"/>
          </p:cNvSpPr>
          <p:nvPr>
            <p:ph type="sldNum" sz="quarter" idx="12"/>
          </p:nvPr>
        </p:nvSpPr>
        <p:spPr/>
        <p:txBody>
          <a:bodyPr/>
          <a:lstStyle/>
          <a:p>
            <a:fld id="{446B928C-C296-4905-B3D1-2CBB370AAA75}" type="slidenum">
              <a:rPr lang="en-US" smtClean="0"/>
              <a:t>‹#›</a:t>
            </a:fld>
            <a:endParaRPr lang="en-US"/>
          </a:p>
        </p:txBody>
      </p:sp>
    </p:spTree>
    <p:extLst>
      <p:ext uri="{BB962C8B-B14F-4D97-AF65-F5344CB8AC3E}">
        <p14:creationId xmlns:p14="http://schemas.microsoft.com/office/powerpoint/2010/main" val="250678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2B64F-5D59-4C22-12F3-3B1B564AA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C4353A-A6A1-E51D-FB82-986E46C2D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02BD54-9A60-CF09-2706-9C19245C90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BA492-BED6-4A8A-8C52-33A34EB6650F}" type="datetimeFigureOut">
              <a:rPr lang="en-US" smtClean="0"/>
              <a:t>7/1/2023</a:t>
            </a:fld>
            <a:endParaRPr lang="en-US"/>
          </a:p>
        </p:txBody>
      </p:sp>
      <p:sp>
        <p:nvSpPr>
          <p:cNvPr id="5" name="Footer Placeholder 4">
            <a:extLst>
              <a:ext uri="{FF2B5EF4-FFF2-40B4-BE49-F238E27FC236}">
                <a16:creationId xmlns:a16="http://schemas.microsoft.com/office/drawing/2014/main" id="{88F7FCEB-038A-1614-26F8-B045952E1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C5C3F2-FF47-5D94-AC47-C7441F81C8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B928C-C296-4905-B3D1-2CBB370AAA75}" type="slidenum">
              <a:rPr lang="en-US" smtClean="0"/>
              <a:t>‹#›</a:t>
            </a:fld>
            <a:endParaRPr lang="en-US"/>
          </a:p>
        </p:txBody>
      </p:sp>
    </p:spTree>
    <p:extLst>
      <p:ext uri="{BB962C8B-B14F-4D97-AF65-F5344CB8AC3E}">
        <p14:creationId xmlns:p14="http://schemas.microsoft.com/office/powerpoint/2010/main" val="192704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up of a book&#10;&#10;Description automatically generated with medium confidence">
            <a:extLst>
              <a:ext uri="{FF2B5EF4-FFF2-40B4-BE49-F238E27FC236}">
                <a16:creationId xmlns:a16="http://schemas.microsoft.com/office/drawing/2014/main" id="{792EEFE1-3796-E617-6901-69F3746EA2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3212"/>
            <a:ext cx="12192000" cy="6181192"/>
          </a:xfrm>
          <a:prstGeom prst="rect">
            <a:avLst/>
          </a:prstGeom>
        </p:spPr>
      </p:pic>
      <p:sp>
        <p:nvSpPr>
          <p:cNvPr id="7" name="Subtitle 2">
            <a:extLst>
              <a:ext uri="{FF2B5EF4-FFF2-40B4-BE49-F238E27FC236}">
                <a16:creationId xmlns:a16="http://schemas.microsoft.com/office/drawing/2014/main" id="{2FAABF2A-E1B9-4672-9714-230B267B6C60}"/>
              </a:ext>
            </a:extLst>
          </p:cNvPr>
          <p:cNvSpPr txBox="1">
            <a:spLocks/>
          </p:cNvSpPr>
          <p:nvPr/>
        </p:nvSpPr>
        <p:spPr>
          <a:xfrm>
            <a:off x="1062226" y="5974567"/>
            <a:ext cx="10058400" cy="651404"/>
          </a:xfrm>
          <a:prstGeom prst="rect">
            <a:avLst/>
          </a:prstGeom>
          <a:solidFill>
            <a:schemeClr val="tx1">
              <a:alpha val="45000"/>
            </a:schemeClr>
          </a:solidFill>
          <a:effectLst>
            <a:outerShdw blurRad="50800" dist="38100" dir="2700000" algn="tl" rotWithShape="0">
              <a:prstClr val="black">
                <a:alpha val="40000"/>
              </a:prstClr>
            </a:outerShdw>
          </a:effectLst>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dirty="0">
                <a:solidFill>
                  <a:srgbClr val="FFFFFF"/>
                </a:solidFill>
                <a:latin typeface="Georgia" panose="02040502050405020303" pitchFamily="18" charset="0"/>
              </a:rPr>
              <a:t>2 Timothy 4:1-8</a:t>
            </a:r>
          </a:p>
        </p:txBody>
      </p:sp>
      <p:sp>
        <p:nvSpPr>
          <p:cNvPr id="6" name="Title 1">
            <a:extLst>
              <a:ext uri="{FF2B5EF4-FFF2-40B4-BE49-F238E27FC236}">
                <a16:creationId xmlns:a16="http://schemas.microsoft.com/office/drawing/2014/main" id="{078B1608-E997-D14C-B61D-3A56F7F3EE8D}"/>
              </a:ext>
            </a:extLst>
          </p:cNvPr>
          <p:cNvSpPr txBox="1">
            <a:spLocks/>
          </p:cNvSpPr>
          <p:nvPr/>
        </p:nvSpPr>
        <p:spPr>
          <a:xfrm>
            <a:off x="1062226" y="5226536"/>
            <a:ext cx="10058400" cy="748031"/>
          </a:xfrm>
          <a:prstGeom prst="rect">
            <a:avLst/>
          </a:prstGeom>
          <a:solidFill>
            <a:schemeClr val="tx1">
              <a:alpha val="55000"/>
            </a:schemeClr>
          </a:solidFill>
          <a:effectLst>
            <a:outerShdw blurRad="50800" dist="38100" dir="2700000" algn="tl" rotWithShape="0">
              <a:prstClr val="black">
                <a:alpha val="40000"/>
              </a:prstClr>
            </a:outerShdw>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dirty="0">
                <a:solidFill>
                  <a:srgbClr val="FFFFFF"/>
                </a:solidFill>
                <a:latin typeface="Britannic Bold" panose="020B0903060703020204" pitchFamily="34" charset="0"/>
              </a:rPr>
              <a:t>Paul’s Charge to Timothy</a:t>
            </a:r>
          </a:p>
        </p:txBody>
      </p:sp>
    </p:spTree>
    <p:extLst>
      <p:ext uri="{BB962C8B-B14F-4D97-AF65-F5344CB8AC3E}">
        <p14:creationId xmlns:p14="http://schemas.microsoft.com/office/powerpoint/2010/main" val="326825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close-up of a book cover&#10;&#10;Description automatically generated with low confidence">
            <a:extLst>
              <a:ext uri="{FF2B5EF4-FFF2-40B4-BE49-F238E27FC236}">
                <a16:creationId xmlns:a16="http://schemas.microsoft.com/office/drawing/2014/main" id="{A0D8EFE7-25BA-4B2B-1E18-57F81E968D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1173"/>
            <a:ext cx="12191999" cy="6696827"/>
          </a:xfrm>
          <a:prstGeom prst="rect">
            <a:avLst/>
          </a:prstGeom>
        </p:spPr>
      </p:pic>
    </p:spTree>
    <p:extLst>
      <p:ext uri="{BB962C8B-B14F-4D97-AF65-F5344CB8AC3E}">
        <p14:creationId xmlns:p14="http://schemas.microsoft.com/office/powerpoint/2010/main" val="386365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7C6D83B-3146-E9EA-ED02-7A9C38EC040B}"/>
              </a:ext>
            </a:extLst>
          </p:cNvPr>
          <p:cNvPicPr>
            <a:picLocks noChangeAspect="1"/>
          </p:cNvPicPr>
          <p:nvPr/>
        </p:nvPicPr>
        <p:blipFill rotWithShape="1">
          <a:blip r:embed="rId2">
            <a:extLst>
              <a:ext uri="{28A0092B-C50C-407E-A947-70E740481C1C}">
                <a14:useLocalDpi xmlns:a14="http://schemas.microsoft.com/office/drawing/2010/main" val="0"/>
              </a:ext>
            </a:extLst>
          </a:blip>
          <a:srcRect r="14995" b="-2"/>
          <a:stretch/>
        </p:blipFill>
        <p:spPr>
          <a:xfrm>
            <a:off x="3523488" y="1424432"/>
            <a:ext cx="8668512" cy="5451856"/>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D8F0E7A-0A0B-768A-A4FF-1047C659ABDD}"/>
              </a:ext>
            </a:extLst>
          </p:cNvPr>
          <p:cNvSpPr/>
          <p:nvPr/>
        </p:nvSpPr>
        <p:spPr>
          <a:xfrm>
            <a:off x="0" y="0"/>
            <a:ext cx="518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28B9204-DD36-87D3-3129-FE4E7F416B81}"/>
              </a:ext>
            </a:extLst>
          </p:cNvPr>
          <p:cNvSpPr/>
          <p:nvPr/>
        </p:nvSpPr>
        <p:spPr>
          <a:xfrm>
            <a:off x="4307838" y="18288"/>
            <a:ext cx="7884159"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6002BA-41DC-C8E3-AE78-7D1CB555740E}"/>
              </a:ext>
            </a:extLst>
          </p:cNvPr>
          <p:cNvSpPr>
            <a:spLocks noGrp="1"/>
          </p:cNvSpPr>
          <p:nvPr>
            <p:ph type="ctrTitle"/>
          </p:nvPr>
        </p:nvSpPr>
        <p:spPr>
          <a:xfrm>
            <a:off x="366220" y="461963"/>
            <a:ext cx="6532419" cy="962469"/>
          </a:xfrm>
        </p:spPr>
        <p:txBody>
          <a:bodyPr anchor="ctr">
            <a:normAutofit/>
          </a:bodyPr>
          <a:lstStyle/>
          <a:p>
            <a:pPr algn="l"/>
            <a:r>
              <a:rPr lang="en-US" sz="4000" dirty="0">
                <a:latin typeface="Britannic Bold" panose="020B0903060703020204" pitchFamily="34" charset="0"/>
              </a:rPr>
              <a:t>Preach God’s Word </a:t>
            </a:r>
            <a:r>
              <a:rPr lang="en-US" sz="4000" dirty="0">
                <a:solidFill>
                  <a:srgbClr val="FFC000"/>
                </a:solidFill>
                <a:latin typeface="Britannic Bold" panose="020B0903060703020204" pitchFamily="34" charset="0"/>
              </a:rPr>
              <a:t>1-2</a:t>
            </a:r>
          </a:p>
        </p:txBody>
      </p:sp>
      <p:sp>
        <p:nvSpPr>
          <p:cNvPr id="3" name="Subtitle 2">
            <a:extLst>
              <a:ext uri="{FF2B5EF4-FFF2-40B4-BE49-F238E27FC236}">
                <a16:creationId xmlns:a16="http://schemas.microsoft.com/office/drawing/2014/main" id="{C80E13CD-1480-C700-C2BF-7DB34E2DE871}"/>
              </a:ext>
            </a:extLst>
          </p:cNvPr>
          <p:cNvSpPr>
            <a:spLocks noGrp="1"/>
          </p:cNvSpPr>
          <p:nvPr>
            <p:ph type="subTitle" idx="1"/>
          </p:nvPr>
        </p:nvSpPr>
        <p:spPr>
          <a:xfrm>
            <a:off x="481029" y="1868107"/>
            <a:ext cx="10471451" cy="4212957"/>
          </a:xfrm>
        </p:spPr>
        <p:txBody>
          <a:bodyPr>
            <a:normAutofit/>
          </a:bodyPr>
          <a:lstStyle/>
          <a:p>
            <a:pPr algn="l"/>
            <a:r>
              <a:rPr lang="en-US" sz="3200" dirty="0">
                <a:latin typeface="Georgia" panose="02040502050405020303" pitchFamily="18" charset="0"/>
              </a:rPr>
              <a:t>The seriousness of this responsibility</a:t>
            </a:r>
          </a:p>
          <a:p>
            <a:pPr marL="457200" indent="-457200" algn="l">
              <a:buClr>
                <a:srgbClr val="FFC000"/>
              </a:buClr>
              <a:buFont typeface="Calibri" panose="020F0502020204030204" pitchFamily="34" charset="0"/>
              <a:buChar char="—"/>
            </a:pPr>
            <a:r>
              <a:rPr lang="en-US" sz="3200" dirty="0"/>
              <a:t>1 I charge </a:t>
            </a:r>
            <a:r>
              <a:rPr lang="en-US" sz="3200" i="1" dirty="0"/>
              <a:t>you</a:t>
            </a:r>
            <a:r>
              <a:rPr lang="en-US" sz="3200" dirty="0"/>
              <a:t> therefore before God and the Lord Jesus Christ, who will judge the living and the dead at His appearing and His kingdom  </a:t>
            </a:r>
            <a:r>
              <a:rPr lang="en-US" sz="2800" i="1" dirty="0"/>
              <a:t>(James 3:1 Romans 2:16)</a:t>
            </a:r>
          </a:p>
          <a:p>
            <a:pPr algn="l">
              <a:buClr>
                <a:srgbClr val="FFC000"/>
              </a:buClr>
            </a:pPr>
            <a:r>
              <a:rPr lang="en-US" sz="3200" dirty="0">
                <a:latin typeface="Georgia" panose="02040502050405020303" pitchFamily="18" charset="0"/>
              </a:rPr>
              <a:t>The subject of his ministry – God’s Word</a:t>
            </a:r>
          </a:p>
          <a:p>
            <a:pPr marL="457200" indent="-457200" algn="l">
              <a:buClr>
                <a:srgbClr val="FFC000"/>
              </a:buClr>
              <a:buFont typeface="Georgia" panose="02040502050405020303" pitchFamily="18" charset="0"/>
              <a:buChar char="—"/>
            </a:pPr>
            <a:r>
              <a:rPr lang="en-US" sz="3200" dirty="0">
                <a:latin typeface="Georgia" panose="02040502050405020303" pitchFamily="18" charset="0"/>
              </a:rPr>
              <a:t>2 </a:t>
            </a:r>
            <a:r>
              <a:rPr lang="en-US" sz="3300" dirty="0"/>
              <a:t>Preach the word! Be ready in season </a:t>
            </a:r>
            <a:r>
              <a:rPr lang="en-US" sz="3300" i="1" dirty="0"/>
              <a:t>and</a:t>
            </a:r>
            <a:r>
              <a:rPr lang="en-US" sz="3300" dirty="0"/>
              <a:t> out of season. Convince, rebuke, exhort, with all longsuffering and teaching.  </a:t>
            </a:r>
            <a:r>
              <a:rPr lang="en-US" sz="2800" i="1" dirty="0"/>
              <a:t>(2 Tim 1:13-14, 3:15-16, 1 Pet 3:15)</a:t>
            </a:r>
            <a:endParaRPr lang="en-US" sz="2800" i="1" dirty="0">
              <a:latin typeface="Georgia" panose="02040502050405020303" pitchFamily="18" charset="0"/>
            </a:endParaRPr>
          </a:p>
        </p:txBody>
      </p:sp>
    </p:spTree>
    <p:extLst>
      <p:ext uri="{BB962C8B-B14F-4D97-AF65-F5344CB8AC3E}">
        <p14:creationId xmlns:p14="http://schemas.microsoft.com/office/powerpoint/2010/main" val="31140797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7C6D83B-3146-E9EA-ED02-7A9C38EC040B}"/>
              </a:ext>
            </a:extLst>
          </p:cNvPr>
          <p:cNvPicPr>
            <a:picLocks noChangeAspect="1"/>
          </p:cNvPicPr>
          <p:nvPr/>
        </p:nvPicPr>
        <p:blipFill rotWithShape="1">
          <a:blip r:embed="rId2">
            <a:extLst>
              <a:ext uri="{28A0092B-C50C-407E-A947-70E740481C1C}">
                <a14:useLocalDpi xmlns:a14="http://schemas.microsoft.com/office/drawing/2010/main" val="0"/>
              </a:ext>
            </a:extLst>
          </a:blip>
          <a:srcRect r="14995" b="-2"/>
          <a:stretch/>
        </p:blipFill>
        <p:spPr>
          <a:xfrm>
            <a:off x="3523488" y="1424432"/>
            <a:ext cx="8668512" cy="5451856"/>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D8F0E7A-0A0B-768A-A4FF-1047C659ABDD}"/>
              </a:ext>
            </a:extLst>
          </p:cNvPr>
          <p:cNvSpPr/>
          <p:nvPr/>
        </p:nvSpPr>
        <p:spPr>
          <a:xfrm>
            <a:off x="0" y="0"/>
            <a:ext cx="518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28B9204-DD36-87D3-3129-FE4E7F416B81}"/>
              </a:ext>
            </a:extLst>
          </p:cNvPr>
          <p:cNvSpPr/>
          <p:nvPr/>
        </p:nvSpPr>
        <p:spPr>
          <a:xfrm>
            <a:off x="4307838" y="18288"/>
            <a:ext cx="7884159"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6002BA-41DC-C8E3-AE78-7D1CB555740E}"/>
              </a:ext>
            </a:extLst>
          </p:cNvPr>
          <p:cNvSpPr>
            <a:spLocks noGrp="1"/>
          </p:cNvSpPr>
          <p:nvPr>
            <p:ph type="ctrTitle"/>
          </p:nvPr>
        </p:nvSpPr>
        <p:spPr>
          <a:xfrm>
            <a:off x="366220" y="461963"/>
            <a:ext cx="7009940" cy="962469"/>
          </a:xfrm>
        </p:spPr>
        <p:txBody>
          <a:bodyPr anchor="ctr">
            <a:normAutofit fontScale="90000"/>
          </a:bodyPr>
          <a:lstStyle/>
          <a:p>
            <a:pPr algn="l"/>
            <a:r>
              <a:rPr lang="en-US" sz="4000" dirty="0">
                <a:latin typeface="Britannic Bold" panose="020B0903060703020204" pitchFamily="34" charset="0"/>
              </a:rPr>
              <a:t>Urgency of the Commission </a:t>
            </a:r>
            <a:r>
              <a:rPr lang="en-US" sz="4000" dirty="0">
                <a:solidFill>
                  <a:srgbClr val="FFC000"/>
                </a:solidFill>
                <a:latin typeface="Britannic Bold" panose="020B0903060703020204" pitchFamily="34" charset="0"/>
              </a:rPr>
              <a:t>3-4</a:t>
            </a:r>
          </a:p>
        </p:txBody>
      </p:sp>
      <p:sp>
        <p:nvSpPr>
          <p:cNvPr id="3" name="Subtitle 2">
            <a:extLst>
              <a:ext uri="{FF2B5EF4-FFF2-40B4-BE49-F238E27FC236}">
                <a16:creationId xmlns:a16="http://schemas.microsoft.com/office/drawing/2014/main" id="{C80E13CD-1480-C700-C2BF-7DB34E2DE871}"/>
              </a:ext>
            </a:extLst>
          </p:cNvPr>
          <p:cNvSpPr>
            <a:spLocks noGrp="1"/>
          </p:cNvSpPr>
          <p:nvPr>
            <p:ph type="subTitle" idx="1"/>
          </p:nvPr>
        </p:nvSpPr>
        <p:spPr>
          <a:xfrm>
            <a:off x="481029" y="2021840"/>
            <a:ext cx="10390171" cy="4059224"/>
          </a:xfrm>
        </p:spPr>
        <p:txBody>
          <a:bodyPr>
            <a:normAutofit lnSpcReduction="10000"/>
          </a:bodyPr>
          <a:lstStyle/>
          <a:p>
            <a:pPr algn="l"/>
            <a:r>
              <a:rPr lang="en-US" sz="3600" dirty="0">
                <a:latin typeface="Georgia" panose="02040502050405020303" pitchFamily="18" charset="0"/>
              </a:rPr>
              <a:t>Intolerance of the truth</a:t>
            </a:r>
          </a:p>
          <a:p>
            <a:pPr marL="457200" indent="-457200" algn="l">
              <a:buClr>
                <a:srgbClr val="FFC000"/>
              </a:buClr>
              <a:buFont typeface="Calibri" panose="020F0502020204030204" pitchFamily="34" charset="0"/>
              <a:buChar char="—"/>
            </a:pPr>
            <a:r>
              <a:rPr lang="en-US" sz="3400" dirty="0"/>
              <a:t>3 For the time will come when they will not endure sound doctrine</a:t>
            </a:r>
            <a:r>
              <a:rPr lang="en-US" sz="2800" i="1" dirty="0"/>
              <a:t>..  (Isa 30:9-11  </a:t>
            </a:r>
            <a:r>
              <a:rPr lang="en-US" sz="2800" i="1" dirty="0" err="1"/>
              <a:t>Jer</a:t>
            </a:r>
            <a:r>
              <a:rPr lang="en-US" sz="2800" i="1" dirty="0"/>
              <a:t> 5:30-31)</a:t>
            </a:r>
          </a:p>
          <a:p>
            <a:pPr algn="l">
              <a:buClr>
                <a:srgbClr val="FFC000"/>
              </a:buClr>
            </a:pPr>
            <a:r>
              <a:rPr lang="en-US" sz="3300" dirty="0">
                <a:latin typeface="Georgia" panose="02040502050405020303" pitchFamily="18" charset="0"/>
              </a:rPr>
              <a:t>Appetite for false teaching</a:t>
            </a:r>
          </a:p>
          <a:p>
            <a:pPr marL="457200" indent="-457200" algn="l">
              <a:buClr>
                <a:srgbClr val="FFC000"/>
              </a:buClr>
              <a:buFont typeface="Georgia" panose="02040502050405020303" pitchFamily="18" charset="0"/>
              <a:buChar char="—"/>
            </a:pPr>
            <a:r>
              <a:rPr lang="en-US" sz="3400" dirty="0">
                <a:latin typeface="Georgia" panose="02040502050405020303" pitchFamily="18" charset="0"/>
              </a:rPr>
              <a:t>4 </a:t>
            </a:r>
            <a:r>
              <a:rPr lang="en-US" sz="3400" dirty="0"/>
              <a:t>but according to their own desires, </a:t>
            </a:r>
            <a:r>
              <a:rPr lang="en-US" sz="3400" i="1" dirty="0"/>
              <a:t>because</a:t>
            </a:r>
            <a:r>
              <a:rPr lang="en-US" sz="3400" dirty="0"/>
              <a:t> they have itching ears, they will heap up for themselves teachers; </a:t>
            </a:r>
            <a:r>
              <a:rPr lang="en-US" sz="3400" baseline="30000" dirty="0"/>
              <a:t>4 </a:t>
            </a:r>
            <a:r>
              <a:rPr lang="en-US" sz="3400" dirty="0"/>
              <a:t>and they will turn </a:t>
            </a:r>
            <a:r>
              <a:rPr lang="en-US" sz="3400" i="1" dirty="0"/>
              <a:t>their</a:t>
            </a:r>
            <a:r>
              <a:rPr lang="en-US" sz="3400" dirty="0"/>
              <a:t> ears away from the truth, and be turned aside to fables.  </a:t>
            </a:r>
            <a:r>
              <a:rPr lang="en-US" sz="2800" i="1" dirty="0"/>
              <a:t>(Exodus 32)</a:t>
            </a:r>
            <a:endParaRPr lang="en-US" sz="2800" i="1" dirty="0">
              <a:latin typeface="Georgia" panose="02040502050405020303" pitchFamily="18" charset="0"/>
            </a:endParaRPr>
          </a:p>
        </p:txBody>
      </p:sp>
    </p:spTree>
    <p:extLst>
      <p:ext uri="{BB962C8B-B14F-4D97-AF65-F5344CB8AC3E}">
        <p14:creationId xmlns:p14="http://schemas.microsoft.com/office/powerpoint/2010/main" val="16037911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7C6D83B-3146-E9EA-ED02-7A9C38EC040B}"/>
              </a:ext>
            </a:extLst>
          </p:cNvPr>
          <p:cNvPicPr>
            <a:picLocks noChangeAspect="1"/>
          </p:cNvPicPr>
          <p:nvPr/>
        </p:nvPicPr>
        <p:blipFill rotWithShape="1">
          <a:blip r:embed="rId2">
            <a:extLst>
              <a:ext uri="{28A0092B-C50C-407E-A947-70E740481C1C}">
                <a14:useLocalDpi xmlns:a14="http://schemas.microsoft.com/office/drawing/2010/main" val="0"/>
              </a:ext>
            </a:extLst>
          </a:blip>
          <a:srcRect r="14995" b="-2"/>
          <a:stretch/>
        </p:blipFill>
        <p:spPr>
          <a:xfrm>
            <a:off x="3523488" y="1424432"/>
            <a:ext cx="8668512" cy="5451856"/>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D8F0E7A-0A0B-768A-A4FF-1047C659ABDD}"/>
              </a:ext>
            </a:extLst>
          </p:cNvPr>
          <p:cNvSpPr/>
          <p:nvPr/>
        </p:nvSpPr>
        <p:spPr>
          <a:xfrm>
            <a:off x="0" y="0"/>
            <a:ext cx="518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28B9204-DD36-87D3-3129-FE4E7F416B81}"/>
              </a:ext>
            </a:extLst>
          </p:cNvPr>
          <p:cNvSpPr/>
          <p:nvPr/>
        </p:nvSpPr>
        <p:spPr>
          <a:xfrm>
            <a:off x="4307838" y="18288"/>
            <a:ext cx="7884159"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6002BA-41DC-C8E3-AE78-7D1CB555740E}"/>
              </a:ext>
            </a:extLst>
          </p:cNvPr>
          <p:cNvSpPr>
            <a:spLocks noGrp="1"/>
          </p:cNvSpPr>
          <p:nvPr>
            <p:ph type="ctrTitle"/>
          </p:nvPr>
        </p:nvSpPr>
        <p:spPr>
          <a:xfrm>
            <a:off x="366220" y="461963"/>
            <a:ext cx="7009940" cy="962469"/>
          </a:xfrm>
        </p:spPr>
        <p:txBody>
          <a:bodyPr anchor="ctr">
            <a:normAutofit/>
          </a:bodyPr>
          <a:lstStyle/>
          <a:p>
            <a:pPr algn="l"/>
            <a:r>
              <a:rPr lang="en-US" sz="4000" dirty="0">
                <a:latin typeface="Britannic Bold" panose="020B0903060703020204" pitchFamily="34" charset="0"/>
              </a:rPr>
              <a:t>Undergirding Attitude </a:t>
            </a:r>
            <a:r>
              <a:rPr lang="en-US" sz="4000" dirty="0">
                <a:solidFill>
                  <a:srgbClr val="FFC000"/>
                </a:solidFill>
                <a:latin typeface="Britannic Bold" panose="020B0903060703020204" pitchFamily="34" charset="0"/>
              </a:rPr>
              <a:t>5</a:t>
            </a:r>
          </a:p>
        </p:txBody>
      </p:sp>
      <p:sp>
        <p:nvSpPr>
          <p:cNvPr id="3" name="Subtitle 2">
            <a:extLst>
              <a:ext uri="{FF2B5EF4-FFF2-40B4-BE49-F238E27FC236}">
                <a16:creationId xmlns:a16="http://schemas.microsoft.com/office/drawing/2014/main" id="{C80E13CD-1480-C700-C2BF-7DB34E2DE871}"/>
              </a:ext>
            </a:extLst>
          </p:cNvPr>
          <p:cNvSpPr>
            <a:spLocks noGrp="1"/>
          </p:cNvSpPr>
          <p:nvPr>
            <p:ph type="subTitle" idx="1"/>
          </p:nvPr>
        </p:nvSpPr>
        <p:spPr>
          <a:xfrm>
            <a:off x="481029" y="2032000"/>
            <a:ext cx="10390171" cy="4049063"/>
          </a:xfrm>
        </p:spPr>
        <p:txBody>
          <a:bodyPr>
            <a:normAutofit/>
          </a:bodyPr>
          <a:lstStyle/>
          <a:p>
            <a:pPr algn="l"/>
            <a:r>
              <a:rPr lang="en-US" sz="3600" dirty="0">
                <a:latin typeface="Georgia" panose="02040502050405020303" pitchFamily="18" charset="0"/>
              </a:rPr>
              <a:t>Steadfast determination</a:t>
            </a:r>
          </a:p>
          <a:p>
            <a:pPr marL="457200" indent="-457200" algn="l">
              <a:buClr>
                <a:srgbClr val="FFC000"/>
              </a:buClr>
              <a:buFont typeface="Calibri" panose="020F0502020204030204" pitchFamily="34" charset="0"/>
              <a:buChar char="—"/>
            </a:pPr>
            <a:r>
              <a:rPr lang="en-US" sz="3400" dirty="0"/>
              <a:t>5 But you be watchful in all things, endure afflictions, do the work of an evangelist, fulfill your ministry.            </a:t>
            </a:r>
            <a:r>
              <a:rPr lang="en-US" sz="2800" i="1" dirty="0"/>
              <a:t>(2 Tim 2:3  Eph 4:11)</a:t>
            </a:r>
            <a:endParaRPr lang="en-US" sz="2800" i="1" dirty="0">
              <a:latin typeface="Georgia" panose="02040502050405020303" pitchFamily="18" charset="0"/>
            </a:endParaRPr>
          </a:p>
        </p:txBody>
      </p:sp>
    </p:spTree>
    <p:extLst>
      <p:ext uri="{BB962C8B-B14F-4D97-AF65-F5344CB8AC3E}">
        <p14:creationId xmlns:p14="http://schemas.microsoft.com/office/powerpoint/2010/main" val="37519672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7C6D83B-3146-E9EA-ED02-7A9C38EC040B}"/>
              </a:ext>
            </a:extLst>
          </p:cNvPr>
          <p:cNvPicPr>
            <a:picLocks noChangeAspect="1"/>
          </p:cNvPicPr>
          <p:nvPr/>
        </p:nvPicPr>
        <p:blipFill rotWithShape="1">
          <a:blip r:embed="rId2">
            <a:extLst>
              <a:ext uri="{28A0092B-C50C-407E-A947-70E740481C1C}">
                <a14:useLocalDpi xmlns:a14="http://schemas.microsoft.com/office/drawing/2010/main" val="0"/>
              </a:ext>
            </a:extLst>
          </a:blip>
          <a:srcRect r="14995" b="-2"/>
          <a:stretch/>
        </p:blipFill>
        <p:spPr>
          <a:xfrm>
            <a:off x="3523488" y="1424432"/>
            <a:ext cx="8668512" cy="5451856"/>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7D8F0E7A-0A0B-768A-A4FF-1047C659ABDD}"/>
              </a:ext>
            </a:extLst>
          </p:cNvPr>
          <p:cNvSpPr/>
          <p:nvPr/>
        </p:nvSpPr>
        <p:spPr>
          <a:xfrm>
            <a:off x="0" y="0"/>
            <a:ext cx="518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28B9204-DD36-87D3-3129-FE4E7F416B81}"/>
              </a:ext>
            </a:extLst>
          </p:cNvPr>
          <p:cNvSpPr/>
          <p:nvPr/>
        </p:nvSpPr>
        <p:spPr>
          <a:xfrm>
            <a:off x="4307841" y="18288"/>
            <a:ext cx="7884159" cy="6858000"/>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6002BA-41DC-C8E3-AE78-7D1CB555740E}"/>
              </a:ext>
            </a:extLst>
          </p:cNvPr>
          <p:cNvSpPr>
            <a:spLocks noGrp="1"/>
          </p:cNvSpPr>
          <p:nvPr>
            <p:ph type="ctrTitle"/>
          </p:nvPr>
        </p:nvSpPr>
        <p:spPr>
          <a:xfrm>
            <a:off x="366220" y="461963"/>
            <a:ext cx="6532419" cy="962469"/>
          </a:xfrm>
        </p:spPr>
        <p:txBody>
          <a:bodyPr anchor="ctr">
            <a:normAutofit fontScale="90000"/>
          </a:bodyPr>
          <a:lstStyle/>
          <a:p>
            <a:pPr algn="l"/>
            <a:r>
              <a:rPr lang="en-US" sz="4000" dirty="0">
                <a:latin typeface="Britannic Bold" panose="020B0903060703020204" pitchFamily="34" charset="0"/>
              </a:rPr>
              <a:t>Paul’s enduring example </a:t>
            </a:r>
            <a:r>
              <a:rPr lang="en-US" sz="4000" dirty="0">
                <a:solidFill>
                  <a:srgbClr val="FFC000"/>
                </a:solidFill>
                <a:latin typeface="Britannic Bold" panose="020B0903060703020204" pitchFamily="34" charset="0"/>
              </a:rPr>
              <a:t>6-8</a:t>
            </a:r>
          </a:p>
        </p:txBody>
      </p:sp>
      <p:sp>
        <p:nvSpPr>
          <p:cNvPr id="3" name="Subtitle 2">
            <a:extLst>
              <a:ext uri="{FF2B5EF4-FFF2-40B4-BE49-F238E27FC236}">
                <a16:creationId xmlns:a16="http://schemas.microsoft.com/office/drawing/2014/main" id="{C80E13CD-1480-C700-C2BF-7DB34E2DE871}"/>
              </a:ext>
            </a:extLst>
          </p:cNvPr>
          <p:cNvSpPr>
            <a:spLocks noGrp="1"/>
          </p:cNvSpPr>
          <p:nvPr>
            <p:ph type="subTitle" idx="1"/>
          </p:nvPr>
        </p:nvSpPr>
        <p:spPr>
          <a:xfrm>
            <a:off x="419278" y="1878440"/>
            <a:ext cx="11093350" cy="4353877"/>
          </a:xfrm>
        </p:spPr>
        <p:txBody>
          <a:bodyPr>
            <a:normAutofit fontScale="92500" lnSpcReduction="10000"/>
          </a:bodyPr>
          <a:lstStyle/>
          <a:p>
            <a:pPr algn="l"/>
            <a:r>
              <a:rPr lang="en-US" sz="3600" dirty="0">
                <a:latin typeface="Georgia" panose="02040502050405020303" pitchFamily="18" charset="0"/>
              </a:rPr>
              <a:t>His time of departure has come</a:t>
            </a:r>
          </a:p>
          <a:p>
            <a:pPr marL="571500" indent="-571500" algn="l">
              <a:buFont typeface="Georgia" panose="02040502050405020303" pitchFamily="18" charset="0"/>
              <a:buChar char="—"/>
            </a:pPr>
            <a:r>
              <a:rPr lang="en-US" sz="3600" dirty="0">
                <a:latin typeface="Georgia" panose="02040502050405020303" pitchFamily="18" charset="0"/>
              </a:rPr>
              <a:t>6 </a:t>
            </a:r>
            <a:r>
              <a:rPr lang="en-US" sz="3400" dirty="0"/>
              <a:t>For I am already being poured out as a drink offering, and the time of my departure is at hand.  </a:t>
            </a:r>
            <a:r>
              <a:rPr lang="en-US" sz="3000" i="1" dirty="0"/>
              <a:t>(Luke 9:31 Numbers 15:3)</a:t>
            </a:r>
          </a:p>
          <a:p>
            <a:pPr algn="l"/>
            <a:r>
              <a:rPr lang="en-US" sz="3400" dirty="0">
                <a:latin typeface="Georgia" panose="02040502050405020303" pitchFamily="18" charset="0"/>
              </a:rPr>
              <a:t>His work is successfully completed</a:t>
            </a:r>
          </a:p>
          <a:p>
            <a:pPr marL="457200" indent="-457200" algn="l">
              <a:buClr>
                <a:srgbClr val="FFC000"/>
              </a:buClr>
              <a:buFont typeface="Georgia" panose="02040502050405020303" pitchFamily="18" charset="0"/>
              <a:buChar char="—"/>
            </a:pPr>
            <a:r>
              <a:rPr lang="en-US" sz="3400" dirty="0">
                <a:latin typeface="Georgia" panose="02040502050405020303" pitchFamily="18" charset="0"/>
              </a:rPr>
              <a:t>7-8 </a:t>
            </a:r>
            <a:r>
              <a:rPr lang="en-US" sz="3700" dirty="0"/>
              <a:t>I have fought the good fight, I have finished the race, I have kept the faith. </a:t>
            </a:r>
            <a:r>
              <a:rPr lang="en-US" sz="3700" baseline="30000" dirty="0"/>
              <a:t>8 </a:t>
            </a:r>
            <a:r>
              <a:rPr lang="en-US" sz="3700" dirty="0"/>
              <a:t>Finally, there is laid up for me the crown of righteousness, which the Lord, the righteous Judge, will give to me on that Day, and not to me only but also to all who have loved His appearing. </a:t>
            </a:r>
            <a:r>
              <a:rPr lang="en-US" sz="3000" i="1" dirty="0"/>
              <a:t>(John 17:4)</a:t>
            </a:r>
            <a:endParaRPr lang="en-US" sz="3000" i="1" dirty="0">
              <a:latin typeface="Georgia" panose="02040502050405020303" pitchFamily="18" charset="0"/>
            </a:endParaRPr>
          </a:p>
        </p:txBody>
      </p:sp>
    </p:spTree>
    <p:extLst>
      <p:ext uri="{BB962C8B-B14F-4D97-AF65-F5344CB8AC3E}">
        <p14:creationId xmlns:p14="http://schemas.microsoft.com/office/powerpoint/2010/main" val="15091648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up of a book&#10;&#10;Description automatically generated with medium confidence">
            <a:extLst>
              <a:ext uri="{FF2B5EF4-FFF2-40B4-BE49-F238E27FC236}">
                <a16:creationId xmlns:a16="http://schemas.microsoft.com/office/drawing/2014/main" id="{792EEFE1-3796-E617-6901-69F3746EA2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3212"/>
            <a:ext cx="12192000" cy="6181192"/>
          </a:xfrm>
          <a:prstGeom prst="rect">
            <a:avLst/>
          </a:prstGeom>
        </p:spPr>
      </p:pic>
      <p:sp>
        <p:nvSpPr>
          <p:cNvPr id="7" name="Subtitle 2">
            <a:extLst>
              <a:ext uri="{FF2B5EF4-FFF2-40B4-BE49-F238E27FC236}">
                <a16:creationId xmlns:a16="http://schemas.microsoft.com/office/drawing/2014/main" id="{2FAABF2A-E1B9-4672-9714-230B267B6C60}"/>
              </a:ext>
            </a:extLst>
          </p:cNvPr>
          <p:cNvSpPr txBox="1">
            <a:spLocks/>
          </p:cNvSpPr>
          <p:nvPr/>
        </p:nvSpPr>
        <p:spPr>
          <a:xfrm>
            <a:off x="1062226" y="5974567"/>
            <a:ext cx="10058400" cy="651404"/>
          </a:xfrm>
          <a:prstGeom prst="rect">
            <a:avLst/>
          </a:prstGeom>
          <a:solidFill>
            <a:schemeClr val="tx1">
              <a:alpha val="45000"/>
            </a:schemeClr>
          </a:solidFill>
          <a:effectLst>
            <a:outerShdw blurRad="50800" dist="38100" dir="2700000" algn="tl" rotWithShape="0">
              <a:prstClr val="black">
                <a:alpha val="40000"/>
              </a:prstClr>
            </a:outerShdw>
          </a:effectLst>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dirty="0">
                <a:solidFill>
                  <a:srgbClr val="FFFFFF"/>
                </a:solidFill>
                <a:latin typeface="Georgia" panose="02040502050405020303" pitchFamily="18" charset="0"/>
              </a:rPr>
              <a:t>2 Timothy 4:1-8</a:t>
            </a:r>
          </a:p>
        </p:txBody>
      </p:sp>
      <p:sp>
        <p:nvSpPr>
          <p:cNvPr id="6" name="Title 1">
            <a:extLst>
              <a:ext uri="{FF2B5EF4-FFF2-40B4-BE49-F238E27FC236}">
                <a16:creationId xmlns:a16="http://schemas.microsoft.com/office/drawing/2014/main" id="{078B1608-E997-D14C-B61D-3A56F7F3EE8D}"/>
              </a:ext>
            </a:extLst>
          </p:cNvPr>
          <p:cNvSpPr txBox="1">
            <a:spLocks/>
          </p:cNvSpPr>
          <p:nvPr/>
        </p:nvSpPr>
        <p:spPr>
          <a:xfrm>
            <a:off x="1062226" y="5226536"/>
            <a:ext cx="10058400" cy="748031"/>
          </a:xfrm>
          <a:prstGeom prst="rect">
            <a:avLst/>
          </a:prstGeom>
          <a:solidFill>
            <a:schemeClr val="tx1">
              <a:alpha val="55000"/>
            </a:schemeClr>
          </a:solidFill>
          <a:effectLst>
            <a:outerShdw blurRad="50800" dist="38100" dir="2700000" algn="tl" rotWithShape="0">
              <a:prstClr val="black">
                <a:alpha val="40000"/>
              </a:prstClr>
            </a:outerShdw>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dirty="0">
                <a:solidFill>
                  <a:srgbClr val="FFFFFF"/>
                </a:solidFill>
                <a:latin typeface="Britannic Bold" panose="020B0903060703020204" pitchFamily="34" charset="0"/>
              </a:rPr>
              <a:t>Paul’s Charge to Timothy</a:t>
            </a:r>
          </a:p>
        </p:txBody>
      </p:sp>
    </p:spTree>
    <p:extLst>
      <p:ext uri="{BB962C8B-B14F-4D97-AF65-F5344CB8AC3E}">
        <p14:creationId xmlns:p14="http://schemas.microsoft.com/office/powerpoint/2010/main" val="241521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597805B-60F8-9E02-88BC-2E15DCDC6A52}"/>
              </a:ext>
            </a:extLst>
          </p:cNvPr>
          <p:cNvSpPr/>
          <p:nvPr/>
        </p:nvSpPr>
        <p:spPr>
          <a:xfrm>
            <a:off x="-3049" y="0"/>
            <a:ext cx="1218895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7C6D83B-3146-E9EA-ED02-7A9C38EC040B}"/>
              </a:ext>
            </a:extLst>
          </p:cNvPr>
          <p:cNvPicPr>
            <a:picLocks noChangeAspect="1"/>
          </p:cNvPicPr>
          <p:nvPr/>
        </p:nvPicPr>
        <p:blipFill rotWithShape="1">
          <a:blip r:embed="rId2">
            <a:extLst>
              <a:ext uri="{28A0092B-C50C-407E-A947-70E740481C1C}">
                <a14:useLocalDpi xmlns:a14="http://schemas.microsoft.com/office/drawing/2010/main" val="0"/>
              </a:ext>
            </a:extLst>
          </a:blip>
          <a:srcRect l="5431" t="4733" r="1989" b="11625"/>
          <a:stretch/>
        </p:blipFill>
        <p:spPr>
          <a:xfrm>
            <a:off x="3049" y="1218290"/>
            <a:ext cx="12182853" cy="3678563"/>
          </a:xfrm>
          <a:prstGeom prst="rect">
            <a:avLst/>
          </a:prstGeom>
        </p:spPr>
      </p:pic>
      <p:sp>
        <p:nvSpPr>
          <p:cNvPr id="2" name="Title 1">
            <a:extLst>
              <a:ext uri="{FF2B5EF4-FFF2-40B4-BE49-F238E27FC236}">
                <a16:creationId xmlns:a16="http://schemas.microsoft.com/office/drawing/2014/main" id="{D06002BA-41DC-C8E3-AE78-7D1CB555740E}"/>
              </a:ext>
            </a:extLst>
          </p:cNvPr>
          <p:cNvSpPr>
            <a:spLocks noGrp="1"/>
          </p:cNvSpPr>
          <p:nvPr>
            <p:ph type="ctrTitle"/>
          </p:nvPr>
        </p:nvSpPr>
        <p:spPr>
          <a:xfrm>
            <a:off x="1062226" y="5251818"/>
            <a:ext cx="10058400" cy="654819"/>
          </a:xfrm>
          <a:effectLst>
            <a:outerShdw blurRad="50800" dist="38100" dir="2700000" algn="tl" rotWithShape="0">
              <a:prstClr val="black">
                <a:alpha val="40000"/>
              </a:prstClr>
            </a:outerShdw>
          </a:effectLst>
        </p:spPr>
        <p:txBody>
          <a:bodyPr>
            <a:noAutofit/>
          </a:bodyPr>
          <a:lstStyle/>
          <a:p>
            <a:r>
              <a:rPr lang="en-US" sz="5200" dirty="0">
                <a:solidFill>
                  <a:srgbClr val="FFFFFF"/>
                </a:solidFill>
                <a:latin typeface="Britannic Bold" panose="020B0903060703020204" pitchFamily="34" charset="0"/>
              </a:rPr>
              <a:t>Paul’s Charge to Timothy</a:t>
            </a:r>
          </a:p>
        </p:txBody>
      </p:sp>
      <p:sp>
        <p:nvSpPr>
          <p:cNvPr id="3" name="Subtitle 2">
            <a:extLst>
              <a:ext uri="{FF2B5EF4-FFF2-40B4-BE49-F238E27FC236}">
                <a16:creationId xmlns:a16="http://schemas.microsoft.com/office/drawing/2014/main" id="{C80E13CD-1480-C700-C2BF-7DB34E2DE871}"/>
              </a:ext>
            </a:extLst>
          </p:cNvPr>
          <p:cNvSpPr>
            <a:spLocks noGrp="1"/>
          </p:cNvSpPr>
          <p:nvPr>
            <p:ph type="subTitle" idx="1"/>
          </p:nvPr>
        </p:nvSpPr>
        <p:spPr>
          <a:xfrm>
            <a:off x="1062226" y="5957780"/>
            <a:ext cx="10058400" cy="651404"/>
          </a:xfrm>
          <a:effectLst>
            <a:outerShdw blurRad="50800" dist="38100" dir="2700000" algn="tl" rotWithShape="0">
              <a:prstClr val="black">
                <a:alpha val="40000"/>
              </a:prstClr>
            </a:outerShdw>
          </a:effectLst>
        </p:spPr>
        <p:txBody>
          <a:bodyPr>
            <a:normAutofit/>
          </a:bodyPr>
          <a:lstStyle/>
          <a:p>
            <a:r>
              <a:rPr lang="en-US" sz="4000" dirty="0">
                <a:solidFill>
                  <a:srgbClr val="FFFFFF"/>
                </a:solidFill>
                <a:latin typeface="Georgia" panose="02040502050405020303" pitchFamily="18" charset="0"/>
              </a:rPr>
              <a:t>2 Timothy 4:1-8</a:t>
            </a:r>
          </a:p>
        </p:txBody>
      </p:sp>
      <p:sp>
        <p:nvSpPr>
          <p:cNvPr id="6" name="Rectangle 5">
            <a:extLst>
              <a:ext uri="{FF2B5EF4-FFF2-40B4-BE49-F238E27FC236}">
                <a16:creationId xmlns:a16="http://schemas.microsoft.com/office/drawing/2014/main" id="{705BC9B3-82A8-48E7-982F-AF12EF736437}"/>
              </a:ext>
            </a:extLst>
          </p:cNvPr>
          <p:cNvSpPr/>
          <p:nvPr/>
        </p:nvSpPr>
        <p:spPr>
          <a:xfrm>
            <a:off x="3049" y="54022"/>
            <a:ext cx="12192000" cy="4892669"/>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99947DB-8BF4-BDE9-2B63-41B8AF70E137}"/>
              </a:ext>
            </a:extLst>
          </p:cNvPr>
          <p:cNvSpPr txBox="1"/>
          <p:nvPr/>
        </p:nvSpPr>
        <p:spPr>
          <a:xfrm>
            <a:off x="3465121" y="147480"/>
            <a:ext cx="5173579" cy="923330"/>
          </a:xfrm>
          <a:prstGeom prst="rect">
            <a:avLst/>
          </a:prstGeom>
          <a:noFill/>
        </p:spPr>
        <p:txBody>
          <a:bodyPr wrap="square" rtlCol="0">
            <a:spAutoFit/>
          </a:bodyPr>
          <a:lstStyle/>
          <a:p>
            <a:pPr algn="ctr"/>
            <a:r>
              <a:rPr lang="en-US" sz="5400" dirty="0">
                <a:solidFill>
                  <a:srgbClr val="FFC000"/>
                </a:solidFill>
                <a:latin typeface="Berlin Sans FB" panose="020E0602020502020306" pitchFamily="34" charset="0"/>
              </a:rPr>
              <a:t>2nd Timothy</a:t>
            </a:r>
          </a:p>
        </p:txBody>
      </p:sp>
    </p:spTree>
    <p:extLst>
      <p:ext uri="{BB962C8B-B14F-4D97-AF65-F5344CB8AC3E}">
        <p14:creationId xmlns:p14="http://schemas.microsoft.com/office/powerpoint/2010/main" val="3640540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336</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Berlin Sans FB</vt:lpstr>
      <vt:lpstr>Britannic Bold</vt:lpstr>
      <vt:lpstr>Calibri</vt:lpstr>
      <vt:lpstr>Calibri Light</vt:lpstr>
      <vt:lpstr>Georgia</vt:lpstr>
      <vt:lpstr>Office Theme</vt:lpstr>
      <vt:lpstr>PowerPoint Presentation</vt:lpstr>
      <vt:lpstr>PowerPoint Presentation</vt:lpstr>
      <vt:lpstr>Preach God’s Word 1-2</vt:lpstr>
      <vt:lpstr>Urgency of the Commission 3-4</vt:lpstr>
      <vt:lpstr>Undergirding Attitude 5</vt:lpstr>
      <vt:lpstr>Paul’s enduring example 6-8</vt:lpstr>
      <vt:lpstr>PowerPoint Presentation</vt:lpstr>
      <vt:lpstr>Paul’s Charge to Timothy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4</cp:revision>
  <dcterms:created xsi:type="dcterms:W3CDTF">2023-04-16T03:11:05Z</dcterms:created>
  <dcterms:modified xsi:type="dcterms:W3CDTF">2023-07-02T00:48:58Z</dcterms:modified>
</cp:coreProperties>
</file>