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9" r:id="rId3"/>
    <p:sldId id="270" r:id="rId4"/>
    <p:sldId id="265" r:id="rId5"/>
    <p:sldId id="267" r:id="rId6"/>
    <p:sldId id="266" r:id="rId7"/>
    <p:sldId id="256" r:id="rId8"/>
    <p:sldId id="268" r:id="rId9"/>
    <p:sldId id="263" r:id="rId10"/>
    <p:sldId id="274" r:id="rId11"/>
    <p:sldId id="26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53BF3-7D92-45CD-B613-AA7499B2CF29}" v="106" dt="2023-09-10T16:10:47.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3447" autoAdjust="0"/>
  </p:normalViewPr>
  <p:slideViewPr>
    <p:cSldViewPr snapToGrid="0">
      <p:cViewPr varScale="1">
        <p:scale>
          <a:sx n="59" d="100"/>
          <a:sy n="59" d="100"/>
        </p:scale>
        <p:origin x="4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9BECB-86A0-4437-A1FE-D4FED5896BAE}"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C7091-DB55-4CB0-9B1F-5F61A212BED3}" type="slidenum">
              <a:rPr lang="en-US" smtClean="0"/>
              <a:t>‹#›</a:t>
            </a:fld>
            <a:endParaRPr lang="en-US"/>
          </a:p>
        </p:txBody>
      </p:sp>
    </p:spTree>
    <p:extLst>
      <p:ext uri="{BB962C8B-B14F-4D97-AF65-F5344CB8AC3E}">
        <p14:creationId xmlns:p14="http://schemas.microsoft.com/office/powerpoint/2010/main" val="27499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0C7091-DB55-4CB0-9B1F-5F61A212BED3}" type="slidenum">
              <a:rPr lang="en-US" smtClean="0"/>
              <a:t>3</a:t>
            </a:fld>
            <a:endParaRPr lang="en-US"/>
          </a:p>
        </p:txBody>
      </p:sp>
    </p:spTree>
    <p:extLst>
      <p:ext uri="{BB962C8B-B14F-4D97-AF65-F5344CB8AC3E}">
        <p14:creationId xmlns:p14="http://schemas.microsoft.com/office/powerpoint/2010/main" val="212214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AF4D-31BB-3C22-1AB0-19BAEAFF48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6DE83-145C-F28D-4F2E-E22C4810B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9C539-C823-7DC3-14AB-B33C3F1329FA}"/>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5" name="Footer Placeholder 4">
            <a:extLst>
              <a:ext uri="{FF2B5EF4-FFF2-40B4-BE49-F238E27FC236}">
                <a16:creationId xmlns:a16="http://schemas.microsoft.com/office/drawing/2014/main" id="{A11A531A-927A-9AED-F277-9DD86036D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3745D-B7BB-3AA5-C25F-500AD3BF0A05}"/>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67484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8733-20CE-C115-2307-C47E63C8A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BAC1A-86CD-93B1-8B67-6A3AB5A2D9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92184-9647-A746-6137-DE1243342CA8}"/>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5" name="Footer Placeholder 4">
            <a:extLst>
              <a:ext uri="{FF2B5EF4-FFF2-40B4-BE49-F238E27FC236}">
                <a16:creationId xmlns:a16="http://schemas.microsoft.com/office/drawing/2014/main" id="{13CB993B-2137-7621-6FDA-E92882DA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2DB5A-7E18-B0CE-6A2C-A1C02103F575}"/>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220874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80382-6478-1271-01C4-04C2CC3B65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BD3B9-8390-3AA7-E7D3-F37355C0E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B26EF-430E-3242-E48C-67A48410706B}"/>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5" name="Footer Placeholder 4">
            <a:extLst>
              <a:ext uri="{FF2B5EF4-FFF2-40B4-BE49-F238E27FC236}">
                <a16:creationId xmlns:a16="http://schemas.microsoft.com/office/drawing/2014/main" id="{DC336B0D-F8F3-278C-734D-42DFB6384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8A0DB-4D39-36EC-8842-0F35D87CC9EF}"/>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330565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E92E-9361-3DA9-295D-42EAE71BC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EEE4EC-8A0E-28D9-E7C0-F3B48064B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569EF-5E31-4D66-525C-1290EB368D34}"/>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5" name="Footer Placeholder 4">
            <a:extLst>
              <a:ext uri="{FF2B5EF4-FFF2-40B4-BE49-F238E27FC236}">
                <a16:creationId xmlns:a16="http://schemas.microsoft.com/office/drawing/2014/main" id="{D374C57F-6FBB-0730-CB49-14BEE1D8A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EDE1C-B768-380A-77FF-533FA31BBA2A}"/>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23158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D560-188F-1A2A-487C-C688EBA6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7142EF-EE95-D5A6-8465-53AA58263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3A8C9-1EA9-FD4A-2A2B-B51ADF71EDDD}"/>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5" name="Footer Placeholder 4">
            <a:extLst>
              <a:ext uri="{FF2B5EF4-FFF2-40B4-BE49-F238E27FC236}">
                <a16:creationId xmlns:a16="http://schemas.microsoft.com/office/drawing/2014/main" id="{6A74E1ED-3853-666C-8D92-9D9E76B8D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D8F4B-90DA-E0C0-F732-49895331D383}"/>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252645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9022-3B44-ACC6-1D47-CBA678C2E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EE0D3-8971-43EC-7FF3-B40784664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57E9E-247A-B285-CF97-F4CAECF40C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F964EC-6F22-5EB1-D209-930A5C38D2C5}"/>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6" name="Footer Placeholder 5">
            <a:extLst>
              <a:ext uri="{FF2B5EF4-FFF2-40B4-BE49-F238E27FC236}">
                <a16:creationId xmlns:a16="http://schemas.microsoft.com/office/drawing/2014/main" id="{86802A30-68B0-3B30-5639-46BB9A1BC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374CD-E561-0591-0EC4-63720F8D963D}"/>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295543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CADE-EEE1-8783-5142-C3F3378AC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F57458-F296-B4F1-E385-A1B611A2E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61A27-2CE5-0C9B-663A-62F4CF16D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52DB0E-9C37-2B4D-2FD4-DCB04820F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8BBE9-3982-4351-68F7-DA83F2E5D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E3465C-1FAE-B8A3-784F-FB7C806C5DC9}"/>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8" name="Footer Placeholder 7">
            <a:extLst>
              <a:ext uri="{FF2B5EF4-FFF2-40B4-BE49-F238E27FC236}">
                <a16:creationId xmlns:a16="http://schemas.microsoft.com/office/drawing/2014/main" id="{F037A9BC-7211-07F5-D19F-853E09886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D9159-2DE7-4619-A170-5B931A403D97}"/>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138232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DA69-096D-844B-97ED-1238E8DCD7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EBC2C7-40D5-836B-9BBA-F4756DA178CB}"/>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4" name="Footer Placeholder 3">
            <a:extLst>
              <a:ext uri="{FF2B5EF4-FFF2-40B4-BE49-F238E27FC236}">
                <a16:creationId xmlns:a16="http://schemas.microsoft.com/office/drawing/2014/main" id="{ABC6338C-E0B6-F55F-A4DB-3A1000FD2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F1DE81-49B8-A7CA-591F-B23D6A7CDE1E}"/>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133669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A4370-CD55-8A8B-BB76-64872AFEDC70}"/>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3" name="Footer Placeholder 2">
            <a:extLst>
              <a:ext uri="{FF2B5EF4-FFF2-40B4-BE49-F238E27FC236}">
                <a16:creationId xmlns:a16="http://schemas.microsoft.com/office/drawing/2014/main" id="{7D6788E0-32F6-D937-7A74-B266E007A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58D23D-543C-4E0E-1AED-4DB98B2BFA16}"/>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178786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0E0D-BDCA-0D46-7B74-5D2905ADB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D5C4D-F246-6FD6-D64D-DB64714440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148F91-331A-6625-CA48-A26ED7606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09BF5-4489-5D00-86C5-43F46C724174}"/>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6" name="Footer Placeholder 5">
            <a:extLst>
              <a:ext uri="{FF2B5EF4-FFF2-40B4-BE49-F238E27FC236}">
                <a16:creationId xmlns:a16="http://schemas.microsoft.com/office/drawing/2014/main" id="{5B755421-9D33-2F2A-B20B-849636ED3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6D086-A2C6-08DE-30EE-A3EA38B7440D}"/>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359186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AF27-26CB-2BBA-0F7F-33ACCD817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817FFE-8342-60B6-DA67-D9253E9C12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55A1A-BA84-DB7D-FF2D-4C981C6C4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2FC05-6FF3-9601-B1A1-286F5B05FE2E}"/>
              </a:ext>
            </a:extLst>
          </p:cNvPr>
          <p:cNvSpPr>
            <a:spLocks noGrp="1"/>
          </p:cNvSpPr>
          <p:nvPr>
            <p:ph type="dt" sz="half" idx="10"/>
          </p:nvPr>
        </p:nvSpPr>
        <p:spPr/>
        <p:txBody>
          <a:bodyPr/>
          <a:lstStyle/>
          <a:p>
            <a:fld id="{09B31936-D4FA-42FF-9281-8626179E5331}" type="datetimeFigureOut">
              <a:rPr lang="en-US" smtClean="0"/>
              <a:t>9/23/2023</a:t>
            </a:fld>
            <a:endParaRPr lang="en-US"/>
          </a:p>
        </p:txBody>
      </p:sp>
      <p:sp>
        <p:nvSpPr>
          <p:cNvPr id="6" name="Footer Placeholder 5">
            <a:extLst>
              <a:ext uri="{FF2B5EF4-FFF2-40B4-BE49-F238E27FC236}">
                <a16:creationId xmlns:a16="http://schemas.microsoft.com/office/drawing/2014/main" id="{59C32EB0-12FD-59E5-E13A-6C2ABCA33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5D0D2-6143-BA41-B960-5CBF75E4F292}"/>
              </a:ext>
            </a:extLst>
          </p:cNvPr>
          <p:cNvSpPr>
            <a:spLocks noGrp="1"/>
          </p:cNvSpPr>
          <p:nvPr>
            <p:ph type="sldNum" sz="quarter" idx="12"/>
          </p:nvPr>
        </p:nvSpPr>
        <p:spPr/>
        <p:txBody>
          <a:bodyPr/>
          <a:lstStyle/>
          <a:p>
            <a:fld id="{42DDA9FF-F481-40A9-96B5-02EDB419F833}" type="slidenum">
              <a:rPr lang="en-US" smtClean="0"/>
              <a:t>‹#›</a:t>
            </a:fld>
            <a:endParaRPr lang="en-US"/>
          </a:p>
        </p:txBody>
      </p:sp>
    </p:spTree>
    <p:extLst>
      <p:ext uri="{BB962C8B-B14F-4D97-AF65-F5344CB8AC3E}">
        <p14:creationId xmlns:p14="http://schemas.microsoft.com/office/powerpoint/2010/main" val="194232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F1D00-B185-4A78-0E86-095BC7C82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64A14-A4EA-9BF7-0F29-71C41EAED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7C01D-4B64-359D-46FB-23D99FE55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31936-D4FA-42FF-9281-8626179E5331}" type="datetimeFigureOut">
              <a:rPr lang="en-US" smtClean="0"/>
              <a:t>9/23/2023</a:t>
            </a:fld>
            <a:endParaRPr lang="en-US"/>
          </a:p>
        </p:txBody>
      </p:sp>
      <p:sp>
        <p:nvSpPr>
          <p:cNvPr id="5" name="Footer Placeholder 4">
            <a:extLst>
              <a:ext uri="{FF2B5EF4-FFF2-40B4-BE49-F238E27FC236}">
                <a16:creationId xmlns:a16="http://schemas.microsoft.com/office/drawing/2014/main" id="{26896095-1C27-BCEF-64FC-4B2D7A894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1D53B4-28F7-A5A5-8E21-6C167B573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DA9FF-F481-40A9-96B5-02EDB419F833}" type="slidenum">
              <a:rPr lang="en-US" smtClean="0"/>
              <a:t>‹#›</a:t>
            </a:fld>
            <a:endParaRPr lang="en-US"/>
          </a:p>
        </p:txBody>
      </p:sp>
    </p:spTree>
    <p:extLst>
      <p:ext uri="{BB962C8B-B14F-4D97-AF65-F5344CB8AC3E}">
        <p14:creationId xmlns:p14="http://schemas.microsoft.com/office/powerpoint/2010/main" val="237422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Proverbs+6%3A20-23&amp;version=NKJV#fen-NKJV-16563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4726" t="14166" r="1941" b="3019"/>
          <a:stretch/>
        </p:blipFill>
        <p:spPr>
          <a:xfrm>
            <a:off x="-3049" y="0"/>
            <a:ext cx="12191999" cy="5369748"/>
          </a:xfrm>
          <a:prstGeom prst="rect">
            <a:avLst/>
          </a:prstGeom>
        </p:spPr>
      </p:pic>
      <p:sp>
        <p:nvSpPr>
          <p:cNvPr id="34" name="Rectangle 3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12192" y="5369748"/>
            <a:ext cx="12182854" cy="787212"/>
          </a:xfrm>
          <a:solidFill>
            <a:schemeClr val="bg1">
              <a:alpha val="71000"/>
            </a:schemeClr>
          </a:solidFill>
          <a:effectLst>
            <a:outerShdw blurRad="50800" dist="38100" dir="2700000" algn="tl" rotWithShape="0">
              <a:prstClr val="black">
                <a:alpha val="40000"/>
              </a:prstClr>
            </a:outerShdw>
          </a:effectLst>
        </p:spPr>
        <p:txBody>
          <a:bodyPr anchor="ctr">
            <a:normAutofit fontScale="90000"/>
          </a:bodyPr>
          <a:lstStyle/>
          <a:p>
            <a:r>
              <a:rPr lang="en-US" sz="5200" dirty="0">
                <a:latin typeface="Britannic Bold" panose="020B0903060703020204" pitchFamily="34" charset="0"/>
              </a:rPr>
              <a:t>Jesus Loves the Children</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6096" y="6156960"/>
            <a:ext cx="12192000" cy="675828"/>
          </a:xfrm>
          <a:solidFill>
            <a:schemeClr val="bg1">
              <a:alpha val="56000"/>
            </a:schemeClr>
          </a:solidFill>
          <a:effectLst>
            <a:outerShdw blurRad="50800" dist="38100" dir="2700000" algn="tl" rotWithShape="0">
              <a:prstClr val="black">
                <a:alpha val="40000"/>
              </a:prstClr>
            </a:outerShdw>
          </a:effectLst>
        </p:spPr>
        <p:txBody>
          <a:bodyPr>
            <a:normAutofit/>
          </a:bodyPr>
          <a:lstStyle/>
          <a:p>
            <a:r>
              <a:rPr lang="en-US" sz="3800" dirty="0">
                <a:latin typeface="Georgia" panose="02040502050405020303" pitchFamily="18" charset="0"/>
              </a:rPr>
              <a:t>Mark 10:13-16</a:t>
            </a:r>
          </a:p>
        </p:txBody>
      </p:sp>
    </p:spTree>
    <p:extLst>
      <p:ext uri="{BB962C8B-B14F-4D97-AF65-F5344CB8AC3E}">
        <p14:creationId xmlns:p14="http://schemas.microsoft.com/office/powerpoint/2010/main" val="350599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63456" y="502603"/>
            <a:ext cx="7573105" cy="916741"/>
          </a:xfrm>
        </p:spPr>
        <p:txBody>
          <a:bodyPr anchor="ctr">
            <a:normAutofit/>
          </a:bodyPr>
          <a:lstStyle/>
          <a:p>
            <a:pPr algn="l"/>
            <a:r>
              <a:rPr lang="en-US" sz="4800" dirty="0">
                <a:latin typeface="Britannic Bold" panose="020B0903060703020204" pitchFamily="34" charset="0"/>
              </a:rPr>
              <a:t>Instill Godly Values in them</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1" y="1542424"/>
            <a:ext cx="10897590" cy="4945461"/>
          </a:xfrm>
        </p:spPr>
        <p:txBody>
          <a:bodyPr>
            <a:normAutofit fontScale="92500"/>
          </a:bodyPr>
          <a:lstStyle/>
          <a:p>
            <a:pPr algn="l"/>
            <a:r>
              <a:rPr lang="en-US" sz="3800" dirty="0">
                <a:latin typeface="Georgia" panose="02040502050405020303" pitchFamily="18" charset="0"/>
              </a:rPr>
              <a:t>God gave this responsibility to families</a:t>
            </a:r>
          </a:p>
          <a:p>
            <a:pPr marL="571500" indent="-571500" algn="l">
              <a:buClr>
                <a:srgbClr val="FF0000"/>
              </a:buClr>
              <a:buFont typeface="Georgia" panose="02040502050405020303" pitchFamily="18" charset="0"/>
              <a:buChar char="—"/>
            </a:pPr>
            <a:r>
              <a:rPr lang="en-US" sz="3900" dirty="0">
                <a:latin typeface="Georgia" panose="02040502050405020303" pitchFamily="18" charset="0"/>
              </a:rPr>
              <a:t>Proverbs 22:6 </a:t>
            </a:r>
            <a:r>
              <a:rPr lang="en-US" sz="3600" dirty="0"/>
              <a:t>Train up a child in the way he should go, And when he is old he will not depart from it.</a:t>
            </a:r>
          </a:p>
          <a:p>
            <a:pPr marL="571500" indent="-571500" algn="l">
              <a:buClr>
                <a:srgbClr val="FF0000"/>
              </a:buClr>
              <a:buFont typeface="Georgia" panose="02040502050405020303" pitchFamily="18" charset="0"/>
              <a:buChar char="—"/>
            </a:pPr>
            <a:r>
              <a:rPr lang="en-US" sz="3900" dirty="0">
                <a:latin typeface="Georgia" panose="02040502050405020303" pitchFamily="18" charset="0"/>
              </a:rPr>
              <a:t>Proverbs 6:20-23 </a:t>
            </a:r>
            <a:r>
              <a:rPr lang="en-US" sz="3400" dirty="0"/>
              <a:t>My son, keep your father’s command, And do not forsake the law of your mother. </a:t>
            </a:r>
            <a:r>
              <a:rPr lang="en-US" sz="3400" baseline="30000" dirty="0"/>
              <a:t>21 </a:t>
            </a:r>
            <a:r>
              <a:rPr lang="en-US" sz="3400" dirty="0"/>
              <a:t>Bind them continually upon your heart; Tie them around your neck. </a:t>
            </a:r>
            <a:r>
              <a:rPr lang="en-US" sz="3400" baseline="30000" dirty="0"/>
              <a:t>22 </a:t>
            </a:r>
            <a:r>
              <a:rPr lang="en-US" sz="3400" dirty="0"/>
              <a:t>When you roam, </a:t>
            </a:r>
            <a:r>
              <a:rPr lang="en-US" sz="3400" baseline="30000" dirty="0"/>
              <a:t>[</a:t>
            </a:r>
            <a:r>
              <a:rPr lang="en-US" sz="3400" baseline="30000" dirty="0">
                <a:hlinkClick r:id="rId3" tooltip="See footnote a"/>
              </a:rPr>
              <a:t>a</a:t>
            </a:r>
            <a:r>
              <a:rPr lang="en-US" sz="3400" baseline="30000" dirty="0"/>
              <a:t>]</a:t>
            </a:r>
            <a:r>
              <a:rPr lang="en-US" sz="3400" dirty="0"/>
              <a:t>they will lead you; When you sleep, they will keep you; And </a:t>
            </a:r>
            <a:r>
              <a:rPr lang="en-US" sz="3400" i="1" dirty="0"/>
              <a:t>when</a:t>
            </a:r>
            <a:r>
              <a:rPr lang="en-US" sz="3400" dirty="0"/>
              <a:t> you awake, they will speak with you. </a:t>
            </a:r>
            <a:r>
              <a:rPr lang="en-US" sz="3400" baseline="30000" dirty="0"/>
              <a:t>23 </a:t>
            </a:r>
            <a:r>
              <a:rPr lang="en-US" sz="3400" dirty="0"/>
              <a:t>For the commandment </a:t>
            </a:r>
            <a:r>
              <a:rPr lang="en-US" sz="3400" i="1" dirty="0"/>
              <a:t>is</a:t>
            </a:r>
            <a:r>
              <a:rPr lang="en-US" sz="3400" dirty="0"/>
              <a:t> a lamp, And the law a light; Reproofs of instruction </a:t>
            </a:r>
            <a:r>
              <a:rPr lang="en-US" sz="3400" i="1" dirty="0"/>
              <a:t>are</a:t>
            </a:r>
            <a:r>
              <a:rPr lang="en-US" sz="3400" dirty="0"/>
              <a:t> the way of life,</a:t>
            </a:r>
          </a:p>
          <a:p>
            <a:pPr marL="571500" indent="-571500" algn="l">
              <a:buClr>
                <a:srgbClr val="FF0000"/>
              </a:buClr>
              <a:buFont typeface="Georgia" panose="02040502050405020303" pitchFamily="18"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76087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63456" y="502603"/>
            <a:ext cx="6644179" cy="916741"/>
          </a:xfrm>
        </p:spPr>
        <p:txBody>
          <a:bodyPr anchor="ctr">
            <a:normAutofit/>
          </a:bodyPr>
          <a:lstStyle/>
          <a:p>
            <a:pPr algn="l"/>
            <a:endParaRPr lang="en-US" sz="4800" dirty="0">
              <a:latin typeface="Britannic Bold" panose="020B0903060703020204" pitchFamily="34" charset="0"/>
            </a:endParaRP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0" y="2375338"/>
            <a:ext cx="10957275" cy="3705725"/>
          </a:xfrm>
        </p:spPr>
        <p:txBody>
          <a:bodyPr>
            <a:normAutofit/>
          </a:bodyPr>
          <a:lstStyle/>
          <a:p>
            <a:pPr algn="l"/>
            <a:endParaRPr lang="en-US" sz="3800" dirty="0">
              <a:latin typeface="Georgia" panose="02040502050405020303" pitchFamily="18" charset="0"/>
            </a:endParaRPr>
          </a:p>
        </p:txBody>
      </p:sp>
      <p:pic>
        <p:nvPicPr>
          <p:cNvPr id="7" name="Picture 6" descr="A screenshot of a computer&#10;&#10;Description automatically generated">
            <a:extLst>
              <a:ext uri="{FF2B5EF4-FFF2-40B4-BE49-F238E27FC236}">
                <a16:creationId xmlns:a16="http://schemas.microsoft.com/office/drawing/2014/main" id="{B03FFDA8-799C-3A09-77F0-034771ADC9BD}"/>
              </a:ext>
            </a:extLst>
          </p:cNvPr>
          <p:cNvPicPr>
            <a:picLocks noChangeAspect="1"/>
          </p:cNvPicPr>
          <p:nvPr/>
        </p:nvPicPr>
        <p:blipFill rotWithShape="1">
          <a:blip r:embed="rId3"/>
          <a:srcRect t="20216" b="15758"/>
          <a:stretch/>
        </p:blipFill>
        <p:spPr bwMode="auto">
          <a:xfrm>
            <a:off x="14287" y="-1"/>
            <a:ext cx="12212132" cy="4397829"/>
          </a:xfrm>
          <a:prstGeom prst="rect">
            <a:avLst/>
          </a:prstGeom>
          <a:ln>
            <a:noFill/>
          </a:ln>
          <a:extLst>
            <a:ext uri="{53640926-AAD7-44D8-BBD7-CCE9431645EC}">
              <a14:shadowObscured xmlns:a14="http://schemas.microsoft.com/office/drawing/2010/main"/>
            </a:ext>
          </a:extLst>
        </p:spPr>
      </p:pic>
      <p:pic>
        <p:nvPicPr>
          <p:cNvPr id="8" name="Picture 7" descr="A screenshot of a computer&#10;&#10;Description automatically generated">
            <a:extLst>
              <a:ext uri="{FF2B5EF4-FFF2-40B4-BE49-F238E27FC236}">
                <a16:creationId xmlns:a16="http://schemas.microsoft.com/office/drawing/2014/main" id="{F172E07C-94B0-9975-EBE7-B72F7AD89C8A}"/>
              </a:ext>
            </a:extLst>
          </p:cNvPr>
          <p:cNvPicPr>
            <a:picLocks noChangeAspect="1"/>
          </p:cNvPicPr>
          <p:nvPr/>
        </p:nvPicPr>
        <p:blipFill rotWithShape="1">
          <a:blip r:embed="rId4"/>
          <a:srcRect l="3022" t="40035" r="7833" b="34766"/>
          <a:stretch/>
        </p:blipFill>
        <p:spPr bwMode="auto">
          <a:xfrm>
            <a:off x="14287" y="4397828"/>
            <a:ext cx="12192000" cy="2460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819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4726" t="14166" r="1941" b="3019"/>
          <a:stretch/>
        </p:blipFill>
        <p:spPr>
          <a:xfrm>
            <a:off x="-3049" y="0"/>
            <a:ext cx="12191999" cy="5369748"/>
          </a:xfrm>
          <a:prstGeom prst="rect">
            <a:avLst/>
          </a:prstGeom>
        </p:spPr>
      </p:pic>
      <p:sp>
        <p:nvSpPr>
          <p:cNvPr id="34" name="Rectangle 3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12192" y="5369748"/>
            <a:ext cx="12182854" cy="787212"/>
          </a:xfrm>
          <a:solidFill>
            <a:schemeClr val="bg1">
              <a:alpha val="71000"/>
            </a:schemeClr>
          </a:solidFill>
          <a:effectLst>
            <a:outerShdw blurRad="50800" dist="38100" dir="2700000" algn="tl" rotWithShape="0">
              <a:prstClr val="black">
                <a:alpha val="40000"/>
              </a:prstClr>
            </a:outerShdw>
          </a:effectLst>
        </p:spPr>
        <p:txBody>
          <a:bodyPr anchor="ctr">
            <a:normAutofit fontScale="90000"/>
          </a:bodyPr>
          <a:lstStyle/>
          <a:p>
            <a:r>
              <a:rPr lang="en-US" sz="5200" dirty="0">
                <a:latin typeface="Britannic Bold" panose="020B0903060703020204" pitchFamily="34" charset="0"/>
              </a:rPr>
              <a:t>Jesus Loves the Children</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6096" y="6156960"/>
            <a:ext cx="12192000" cy="675828"/>
          </a:xfrm>
          <a:solidFill>
            <a:schemeClr val="bg1">
              <a:alpha val="56000"/>
            </a:schemeClr>
          </a:solidFill>
          <a:effectLst>
            <a:outerShdw blurRad="50800" dist="38100" dir="2700000" algn="tl" rotWithShape="0">
              <a:prstClr val="black">
                <a:alpha val="40000"/>
              </a:prstClr>
            </a:outerShdw>
          </a:effectLst>
        </p:spPr>
        <p:txBody>
          <a:bodyPr>
            <a:normAutofit/>
          </a:bodyPr>
          <a:lstStyle/>
          <a:p>
            <a:r>
              <a:rPr lang="en-US" sz="3800" dirty="0">
                <a:latin typeface="Georgia" panose="02040502050405020303" pitchFamily="18" charset="0"/>
              </a:rPr>
              <a:t>Mark 10:13-16</a:t>
            </a:r>
          </a:p>
        </p:txBody>
      </p:sp>
    </p:spTree>
    <p:extLst>
      <p:ext uri="{BB962C8B-B14F-4D97-AF65-F5344CB8AC3E}">
        <p14:creationId xmlns:p14="http://schemas.microsoft.com/office/powerpoint/2010/main" val="48501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ck building with a window&#10;&#10;Description automatically generated">
            <a:extLst>
              <a:ext uri="{FF2B5EF4-FFF2-40B4-BE49-F238E27FC236}">
                <a16:creationId xmlns:a16="http://schemas.microsoft.com/office/drawing/2014/main" id="{85B1B356-F51D-36AC-120D-3C4D63F603BC}"/>
              </a:ext>
            </a:extLst>
          </p:cNvPr>
          <p:cNvPicPr>
            <a:picLocks noChangeAspect="1"/>
          </p:cNvPicPr>
          <p:nvPr/>
        </p:nvPicPr>
        <p:blipFill rotWithShape="1">
          <a:blip r:embed="rId2">
            <a:extLst>
              <a:ext uri="{28A0092B-C50C-407E-A947-70E740481C1C}">
                <a14:useLocalDpi xmlns:a14="http://schemas.microsoft.com/office/drawing/2010/main" val="0"/>
              </a:ext>
            </a:extLst>
          </a:blip>
          <a:srcRect t="2487" b="9591"/>
          <a:stretch/>
        </p:blipFill>
        <p:spPr>
          <a:xfrm>
            <a:off x="0" y="0"/>
            <a:ext cx="12207834" cy="6858000"/>
          </a:xfrm>
          <a:prstGeom prst="rect">
            <a:avLst/>
          </a:prstGeom>
        </p:spPr>
      </p:pic>
      <p:pic>
        <p:nvPicPr>
          <p:cNvPr id="5" name="Picture 4" descr="A blue and white logo&#10;&#10;Description automatically generated">
            <a:extLst>
              <a:ext uri="{FF2B5EF4-FFF2-40B4-BE49-F238E27FC236}">
                <a16:creationId xmlns:a16="http://schemas.microsoft.com/office/drawing/2014/main" id="{7ED7A6AF-273C-47C5-96D4-80878DC00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041" y="5106389"/>
            <a:ext cx="6103917" cy="1668483"/>
          </a:xfrm>
          <a:prstGeom prst="rect">
            <a:avLst/>
          </a:prstGeom>
        </p:spPr>
      </p:pic>
    </p:spTree>
    <p:extLst>
      <p:ext uri="{BB962C8B-B14F-4D97-AF65-F5344CB8AC3E}">
        <p14:creationId xmlns:p14="http://schemas.microsoft.com/office/powerpoint/2010/main" val="256290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E6D23DC6-2F44-2411-DDE8-143D9C4BB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blue and white logo&#10;&#10;Description automatically generated">
            <a:extLst>
              <a:ext uri="{FF2B5EF4-FFF2-40B4-BE49-F238E27FC236}">
                <a16:creationId xmlns:a16="http://schemas.microsoft.com/office/drawing/2014/main" id="{7ED7A6AF-273C-47C5-96D4-80878DC00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041" y="5106389"/>
            <a:ext cx="6103917" cy="1668483"/>
          </a:xfrm>
          <a:prstGeom prst="rect">
            <a:avLst/>
          </a:prstGeom>
        </p:spPr>
      </p:pic>
    </p:spTree>
    <p:extLst>
      <p:ext uri="{BB962C8B-B14F-4D97-AF65-F5344CB8AC3E}">
        <p14:creationId xmlns:p14="http://schemas.microsoft.com/office/powerpoint/2010/main" val="176690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63456" y="502603"/>
            <a:ext cx="7573105" cy="916741"/>
          </a:xfrm>
        </p:spPr>
        <p:txBody>
          <a:bodyPr anchor="ctr">
            <a:normAutofit fontScale="90000"/>
          </a:bodyPr>
          <a:lstStyle/>
          <a:p>
            <a:pPr algn="l"/>
            <a:r>
              <a:rPr lang="en-US" sz="4800" dirty="0">
                <a:latin typeface="Britannic Bold" panose="020B0903060703020204" pitchFamily="34" charset="0"/>
              </a:rPr>
              <a:t>Willing to take time for them</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0" y="1656080"/>
            <a:ext cx="11358420" cy="5029199"/>
          </a:xfrm>
        </p:spPr>
        <p:txBody>
          <a:bodyPr>
            <a:normAutofit/>
          </a:bodyPr>
          <a:lstStyle/>
          <a:p>
            <a:pPr algn="l"/>
            <a:r>
              <a:rPr lang="en-US" sz="3800" dirty="0">
                <a:latin typeface="Georgia" panose="02040502050405020303" pitchFamily="18" charset="0"/>
              </a:rPr>
              <a:t>Mark 10:13-16 </a:t>
            </a:r>
            <a:r>
              <a:rPr lang="en-US" sz="3400" dirty="0"/>
              <a:t>Then they brought little children to Him, that He might touch them; but the disciples rebuked those who brought </a:t>
            </a:r>
            <a:r>
              <a:rPr lang="en-US" sz="3400" i="1" dirty="0"/>
              <a:t>them.</a:t>
            </a:r>
            <a:r>
              <a:rPr lang="en-US" sz="3400" dirty="0"/>
              <a:t> </a:t>
            </a:r>
          </a:p>
          <a:p>
            <a:pPr algn="l"/>
            <a:r>
              <a:rPr lang="en-US" sz="3400" baseline="30000" dirty="0"/>
              <a:t>14 </a:t>
            </a:r>
            <a:r>
              <a:rPr lang="en-US" sz="3400" dirty="0"/>
              <a:t>But when Jesus saw </a:t>
            </a:r>
            <a:r>
              <a:rPr lang="en-US" sz="3400" i="1" dirty="0"/>
              <a:t>it,</a:t>
            </a:r>
            <a:r>
              <a:rPr lang="en-US" sz="3400" dirty="0"/>
              <a:t> He was greatly displeased and said to them, “Let the little children come to Me, and do not forbid them; for of such is the kingdom of God. </a:t>
            </a:r>
            <a:r>
              <a:rPr lang="en-US" sz="3400" baseline="30000" dirty="0"/>
              <a:t>15 </a:t>
            </a:r>
            <a:r>
              <a:rPr lang="en-US" sz="3400" dirty="0"/>
              <a:t>Assuredly, I say to you, whoever does not receive the kingdom of God as a little child will by no means enter it.” </a:t>
            </a:r>
            <a:r>
              <a:rPr lang="en-US" sz="3400" baseline="30000" dirty="0"/>
              <a:t>16 </a:t>
            </a:r>
            <a:r>
              <a:rPr lang="en-US" sz="3400" dirty="0"/>
              <a:t>And He took them up in His arms, laid </a:t>
            </a:r>
            <a:r>
              <a:rPr lang="en-US" sz="3400" i="1" dirty="0"/>
              <a:t>His</a:t>
            </a:r>
            <a:r>
              <a:rPr lang="en-US" sz="3400" dirty="0"/>
              <a:t> hands on them, and blessed them.</a:t>
            </a:r>
            <a:endParaRPr lang="en-US" sz="3400" dirty="0">
              <a:latin typeface="Georgia" panose="02040502050405020303" pitchFamily="18" charset="0"/>
            </a:endParaRPr>
          </a:p>
        </p:txBody>
      </p:sp>
    </p:spTree>
    <p:extLst>
      <p:ext uri="{BB962C8B-B14F-4D97-AF65-F5344CB8AC3E}">
        <p14:creationId xmlns:p14="http://schemas.microsoft.com/office/powerpoint/2010/main" val="8473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63458" y="502603"/>
            <a:ext cx="6579600" cy="916741"/>
          </a:xfrm>
        </p:spPr>
        <p:txBody>
          <a:bodyPr anchor="ctr">
            <a:normAutofit/>
          </a:bodyPr>
          <a:lstStyle/>
          <a:p>
            <a:pPr algn="l"/>
            <a:r>
              <a:rPr lang="en-US" sz="4800" dirty="0">
                <a:latin typeface="Britannic Bold" panose="020B0903060703020204" pitchFamily="34" charset="0"/>
              </a:rPr>
              <a:t>Recognizing their Value</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0" y="1656080"/>
            <a:ext cx="11358420" cy="5029199"/>
          </a:xfrm>
        </p:spPr>
        <p:txBody>
          <a:bodyPr>
            <a:normAutofit/>
          </a:bodyPr>
          <a:lstStyle/>
          <a:p>
            <a:pPr algn="l"/>
            <a:r>
              <a:rPr lang="en-US" sz="3800" dirty="0">
                <a:latin typeface="Georgia" panose="02040502050405020303" pitchFamily="18" charset="0"/>
              </a:rPr>
              <a:t>Matthew 18:1-5 </a:t>
            </a:r>
            <a:r>
              <a:rPr lang="en-US" sz="3600" dirty="0"/>
              <a:t>At that time the disciples came to Jesus, saying, “Who then is greatest in the kingdom of heaven?”</a:t>
            </a:r>
          </a:p>
          <a:p>
            <a:pPr algn="l"/>
            <a:r>
              <a:rPr lang="en-US" sz="3600" baseline="30000" dirty="0"/>
              <a:t>2 </a:t>
            </a:r>
            <a:r>
              <a:rPr lang="en-US" sz="3600" dirty="0"/>
              <a:t>Then Jesus called a little child to Him, set him in the midst of them, </a:t>
            </a:r>
            <a:r>
              <a:rPr lang="en-US" sz="3600" baseline="30000" dirty="0"/>
              <a:t>3 </a:t>
            </a:r>
            <a:r>
              <a:rPr lang="en-US" sz="3600" dirty="0"/>
              <a:t>and said, “Assuredly, I say to you, unless you are converted and become as little children, you will by no means enter the kingdom of heaven. </a:t>
            </a:r>
            <a:r>
              <a:rPr lang="en-US" sz="3600" baseline="30000" dirty="0"/>
              <a:t>4 </a:t>
            </a:r>
            <a:r>
              <a:rPr lang="en-US" sz="3600" dirty="0"/>
              <a:t>Therefore whoever humbles himself as this little child is the greatest in the kingdom of heaven. </a:t>
            </a:r>
            <a:r>
              <a:rPr lang="en-US" sz="3600" baseline="30000" dirty="0"/>
              <a:t>5 </a:t>
            </a:r>
            <a:r>
              <a:rPr lang="en-US" sz="3600" dirty="0"/>
              <a:t>Whoever receives one little child like this in My name receives Me.</a:t>
            </a:r>
          </a:p>
        </p:txBody>
      </p:sp>
    </p:spTree>
    <p:extLst>
      <p:ext uri="{BB962C8B-B14F-4D97-AF65-F5344CB8AC3E}">
        <p14:creationId xmlns:p14="http://schemas.microsoft.com/office/powerpoint/2010/main" val="32132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63456" y="502603"/>
            <a:ext cx="7573105" cy="916741"/>
          </a:xfrm>
        </p:spPr>
        <p:txBody>
          <a:bodyPr anchor="ctr">
            <a:normAutofit/>
          </a:bodyPr>
          <a:lstStyle/>
          <a:p>
            <a:pPr algn="l"/>
            <a:r>
              <a:rPr lang="en-US" sz="4800" dirty="0">
                <a:latin typeface="Britannic Bold" panose="020B0903060703020204" pitchFamily="34" charset="0"/>
              </a:rPr>
              <a:t>Recognizing their Value</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0" y="1656080"/>
            <a:ext cx="10527477" cy="5029199"/>
          </a:xfrm>
        </p:spPr>
        <p:txBody>
          <a:bodyPr>
            <a:normAutofit/>
          </a:bodyPr>
          <a:lstStyle/>
          <a:p>
            <a:pPr algn="l">
              <a:buClr>
                <a:srgbClr val="FF0000"/>
              </a:buClr>
            </a:pPr>
            <a:r>
              <a:rPr lang="en-US" sz="3800" dirty="0">
                <a:latin typeface="Georgia" panose="02040502050405020303" pitchFamily="18" charset="0"/>
              </a:rPr>
              <a:t>Leaders who put service above own status </a:t>
            </a:r>
          </a:p>
          <a:p>
            <a:pPr marL="571500" indent="-571500" algn="l">
              <a:buClr>
                <a:srgbClr val="FF0000"/>
              </a:buClr>
              <a:buFont typeface="Georgia" panose="02040502050405020303" pitchFamily="18" charset="0"/>
              <a:buChar char="—"/>
            </a:pPr>
            <a:r>
              <a:rPr lang="en-US" sz="3800" dirty="0">
                <a:latin typeface="Georgia" panose="02040502050405020303" pitchFamily="18" charset="0"/>
              </a:rPr>
              <a:t>Matt 25:31-46 </a:t>
            </a:r>
            <a:r>
              <a:rPr lang="en-US" sz="3200" dirty="0"/>
              <a:t>Then the King will say to those on His right hand, ‘Come, you blessed of My Father, inherit the kingdom prepared for you from the foundation of the world: </a:t>
            </a:r>
            <a:r>
              <a:rPr lang="en-US" sz="3200" baseline="30000" dirty="0"/>
              <a:t>35 </a:t>
            </a:r>
            <a:r>
              <a:rPr lang="en-US" sz="3200" dirty="0"/>
              <a:t>for I was hungry and you gave Me food; I was thirsty and you gave Me drink; I was a stranger and you took Me in; </a:t>
            </a:r>
            <a:r>
              <a:rPr lang="en-US" sz="3200" baseline="30000" dirty="0"/>
              <a:t>36 </a:t>
            </a:r>
            <a:r>
              <a:rPr lang="en-US" sz="3200" dirty="0"/>
              <a:t>I </a:t>
            </a:r>
            <a:r>
              <a:rPr lang="en-US" sz="3200" i="1" dirty="0"/>
              <a:t>was</a:t>
            </a:r>
            <a:r>
              <a:rPr lang="en-US" sz="3200" dirty="0"/>
              <a:t> naked and you clothed Me; I was sick and you visited Me; I was in prison and you came to Me.’</a:t>
            </a:r>
            <a:endParaRPr lang="en-US" sz="3800" dirty="0">
              <a:latin typeface="Georgia" panose="02040502050405020303" pitchFamily="18" charset="0"/>
            </a:endParaRPr>
          </a:p>
        </p:txBody>
      </p:sp>
    </p:spTree>
    <p:extLst>
      <p:ext uri="{BB962C8B-B14F-4D97-AF65-F5344CB8AC3E}">
        <p14:creationId xmlns:p14="http://schemas.microsoft.com/office/powerpoint/2010/main" val="24597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74982" y="397633"/>
            <a:ext cx="8320675" cy="916741"/>
          </a:xfrm>
        </p:spPr>
        <p:txBody>
          <a:bodyPr anchor="ctr">
            <a:normAutofit fontScale="90000"/>
          </a:bodyPr>
          <a:lstStyle/>
          <a:p>
            <a:pPr algn="l"/>
            <a:r>
              <a:rPr lang="en-US" sz="4800" dirty="0">
                <a:latin typeface="Britannic Bold" panose="020B0903060703020204" pitchFamily="34" charset="0"/>
              </a:rPr>
              <a:t>Zeal Protecting their Innocence</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0" y="1542424"/>
            <a:ext cx="10957275" cy="4803947"/>
          </a:xfrm>
        </p:spPr>
        <p:txBody>
          <a:bodyPr>
            <a:normAutofit/>
          </a:bodyPr>
          <a:lstStyle/>
          <a:p>
            <a:pPr algn="l"/>
            <a:r>
              <a:rPr lang="en-US" sz="4500" dirty="0">
                <a:latin typeface="Georgia" panose="02040502050405020303" pitchFamily="18" charset="0"/>
              </a:rPr>
              <a:t>Matt 18:6-10 </a:t>
            </a:r>
            <a:r>
              <a:rPr lang="en-US" sz="3200" dirty="0"/>
              <a:t>“But whoever causes one of these little ones who believe in Me to sin, it would be better for him if a millstone were hung around his neck, and he were drowned in the depth of the sea. </a:t>
            </a:r>
          </a:p>
          <a:p>
            <a:pPr algn="l"/>
            <a:r>
              <a:rPr lang="en-US" sz="3200" baseline="30000" dirty="0"/>
              <a:t>8 </a:t>
            </a:r>
            <a:r>
              <a:rPr lang="en-US" sz="3200" dirty="0"/>
              <a:t>“If your hand or foot causes you to sin, cut it off and cast </a:t>
            </a:r>
            <a:r>
              <a:rPr lang="en-US" sz="3200" i="1" dirty="0"/>
              <a:t>it</a:t>
            </a:r>
            <a:r>
              <a:rPr lang="en-US" sz="3200" dirty="0"/>
              <a:t> from you. It is better for you to enter into life lame or maimed, rather than having two hands or two feet, to be cast into the everlasting fire. </a:t>
            </a:r>
            <a:r>
              <a:rPr lang="en-US" sz="3200" baseline="30000" dirty="0"/>
              <a:t>10 </a:t>
            </a:r>
            <a:r>
              <a:rPr lang="en-US" sz="3200" dirty="0"/>
              <a:t>“Take heed that you do not despise one of these little ones, for I say to you that in heaven their angels always see the face of My Father who is in heaven. </a:t>
            </a:r>
          </a:p>
          <a:p>
            <a:pPr algn="l"/>
            <a:endParaRPr lang="en-US" sz="3800" dirty="0">
              <a:latin typeface="Georgia" panose="02040502050405020303" pitchFamily="18" charset="0"/>
            </a:endParaRPr>
          </a:p>
        </p:txBody>
      </p:sp>
    </p:spTree>
    <p:extLst>
      <p:ext uri="{BB962C8B-B14F-4D97-AF65-F5344CB8AC3E}">
        <p14:creationId xmlns:p14="http://schemas.microsoft.com/office/powerpoint/2010/main" val="42247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74982" y="397633"/>
            <a:ext cx="8832304" cy="916741"/>
          </a:xfrm>
        </p:spPr>
        <p:txBody>
          <a:bodyPr anchor="ctr">
            <a:normAutofit fontScale="90000"/>
          </a:bodyPr>
          <a:lstStyle/>
          <a:p>
            <a:pPr algn="l"/>
            <a:r>
              <a:rPr lang="en-US" sz="4800" dirty="0">
                <a:latin typeface="Britannic Bold" panose="020B0903060703020204" pitchFamily="34" charset="0"/>
              </a:rPr>
              <a:t>The Tender Heart of God for them</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0" y="1542424"/>
            <a:ext cx="10957275" cy="4803947"/>
          </a:xfrm>
        </p:spPr>
        <p:txBody>
          <a:bodyPr>
            <a:normAutofit/>
          </a:bodyPr>
          <a:lstStyle/>
          <a:p>
            <a:pPr algn="l"/>
            <a:r>
              <a:rPr lang="en-US" sz="4500" dirty="0">
                <a:latin typeface="Georgia" panose="02040502050405020303" pitchFamily="18" charset="0"/>
              </a:rPr>
              <a:t>Matt 9:18-26 </a:t>
            </a:r>
            <a:r>
              <a:rPr lang="en-US" sz="3200" dirty="0"/>
              <a:t>“But whoever causes one of these little ones who believe in Me to sin, it would be better for him if a millstone were hung around his neck, and he were drowned in the depth of the sea. </a:t>
            </a:r>
          </a:p>
          <a:p>
            <a:pPr algn="l"/>
            <a:r>
              <a:rPr lang="en-US" sz="3200" baseline="30000" dirty="0"/>
              <a:t>8 </a:t>
            </a:r>
            <a:r>
              <a:rPr lang="en-US" sz="3200" dirty="0"/>
              <a:t>“If your hand or foot causes you to sin, cut it off and cast </a:t>
            </a:r>
            <a:r>
              <a:rPr lang="en-US" sz="3200" i="1" dirty="0"/>
              <a:t>it</a:t>
            </a:r>
            <a:r>
              <a:rPr lang="en-US" sz="3200" dirty="0"/>
              <a:t> from you. It is better for you to enter into life lame or maimed, rather than having two hands or two feet, to be cast into the everlasting fire. </a:t>
            </a:r>
            <a:r>
              <a:rPr lang="en-US" sz="3200" baseline="30000" dirty="0"/>
              <a:t>10 </a:t>
            </a:r>
            <a:r>
              <a:rPr lang="en-US" sz="3200" dirty="0"/>
              <a:t>“Take heed that you do not despise one of these little ones, for I say to you that in heaven their angels always see the face of My Father who is in heaven. </a:t>
            </a:r>
          </a:p>
          <a:p>
            <a:pPr algn="l"/>
            <a:endParaRPr lang="en-US" sz="3800" dirty="0">
              <a:latin typeface="Georgia" panose="02040502050405020303" pitchFamily="18" charset="0"/>
            </a:endParaRPr>
          </a:p>
        </p:txBody>
      </p:sp>
    </p:spTree>
    <p:extLst>
      <p:ext uri="{BB962C8B-B14F-4D97-AF65-F5344CB8AC3E}">
        <p14:creationId xmlns:p14="http://schemas.microsoft.com/office/powerpoint/2010/main" val="26897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hildren in a religious position&#10;&#10;Description automatically generated with medium confidence">
            <a:extLst>
              <a:ext uri="{FF2B5EF4-FFF2-40B4-BE49-F238E27FC236}">
                <a16:creationId xmlns:a16="http://schemas.microsoft.com/office/drawing/2014/main" id="{815C2149-277F-CA2E-B997-76218BCE9508}"/>
              </a:ext>
            </a:extLst>
          </p:cNvPr>
          <p:cNvPicPr>
            <a:picLocks noChangeAspect="1"/>
          </p:cNvPicPr>
          <p:nvPr/>
        </p:nvPicPr>
        <p:blipFill rotWithShape="1">
          <a:blip r:embed="rId2">
            <a:extLst>
              <a:ext uri="{28A0092B-C50C-407E-A947-70E740481C1C}">
                <a14:useLocalDpi xmlns:a14="http://schemas.microsoft.com/office/drawing/2010/main" val="0"/>
              </a:ext>
            </a:extLst>
          </a:blip>
          <a:srcRect l="24715" r="892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F6BFD4-CAF8-966A-7328-54EF9E746BE5}"/>
              </a:ext>
            </a:extLst>
          </p:cNvPr>
          <p:cNvSpPr/>
          <p:nvPr/>
        </p:nvSpPr>
        <p:spPr>
          <a:xfrm>
            <a:off x="1" y="0"/>
            <a:ext cx="415544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F88C1F-6D66-E8F0-E144-9E4A4A4F3532}"/>
              </a:ext>
            </a:extLst>
          </p:cNvPr>
          <p:cNvSpPr/>
          <p:nvPr/>
        </p:nvSpPr>
        <p:spPr>
          <a:xfrm>
            <a:off x="3787740" y="10"/>
            <a:ext cx="8410307" cy="68579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30860-617C-476C-B1E6-00AB4F72E083}"/>
              </a:ext>
            </a:extLst>
          </p:cNvPr>
          <p:cNvSpPr>
            <a:spLocks noGrp="1"/>
          </p:cNvSpPr>
          <p:nvPr>
            <p:ph type="ctrTitle"/>
          </p:nvPr>
        </p:nvSpPr>
        <p:spPr>
          <a:xfrm>
            <a:off x="463456" y="502603"/>
            <a:ext cx="7573105" cy="916741"/>
          </a:xfrm>
        </p:spPr>
        <p:txBody>
          <a:bodyPr anchor="ctr">
            <a:normAutofit/>
          </a:bodyPr>
          <a:lstStyle/>
          <a:p>
            <a:pPr algn="l"/>
            <a:r>
              <a:rPr lang="en-US" sz="4800" dirty="0">
                <a:latin typeface="Britannic Bold" panose="020B0903060703020204" pitchFamily="34" charset="0"/>
              </a:rPr>
              <a:t>Instill Godly Values in them</a:t>
            </a:r>
          </a:p>
        </p:txBody>
      </p:sp>
      <p:sp>
        <p:nvSpPr>
          <p:cNvPr id="3" name="Subtitle 2">
            <a:extLst>
              <a:ext uri="{FF2B5EF4-FFF2-40B4-BE49-F238E27FC236}">
                <a16:creationId xmlns:a16="http://schemas.microsoft.com/office/drawing/2014/main" id="{E8C2E0C7-9652-5CCC-3386-DC603FA12361}"/>
              </a:ext>
            </a:extLst>
          </p:cNvPr>
          <p:cNvSpPr>
            <a:spLocks noGrp="1"/>
          </p:cNvSpPr>
          <p:nvPr>
            <p:ph type="subTitle" idx="1"/>
          </p:nvPr>
        </p:nvSpPr>
        <p:spPr>
          <a:xfrm>
            <a:off x="477981" y="1542424"/>
            <a:ext cx="10897590" cy="4945461"/>
          </a:xfrm>
        </p:spPr>
        <p:txBody>
          <a:bodyPr>
            <a:normAutofit fontScale="92500" lnSpcReduction="10000"/>
          </a:bodyPr>
          <a:lstStyle/>
          <a:p>
            <a:pPr algn="l"/>
            <a:r>
              <a:rPr lang="en-US" sz="3800" dirty="0">
                <a:latin typeface="Georgia" panose="02040502050405020303" pitchFamily="18" charset="0"/>
              </a:rPr>
              <a:t>God gave this responsibility to families</a:t>
            </a:r>
          </a:p>
          <a:p>
            <a:pPr marL="571500" indent="-571500" algn="l">
              <a:buClr>
                <a:srgbClr val="FF0000"/>
              </a:buClr>
              <a:buFont typeface="Georgia" panose="02040502050405020303" pitchFamily="18" charset="0"/>
              <a:buChar char="—"/>
            </a:pPr>
            <a:r>
              <a:rPr lang="en-US" sz="3600" dirty="0">
                <a:latin typeface="Georgia" panose="02040502050405020303" pitchFamily="18" charset="0"/>
              </a:rPr>
              <a:t>Eph 6:4 </a:t>
            </a:r>
            <a:r>
              <a:rPr lang="en-US" sz="3600" dirty="0"/>
              <a:t>And you, fathers, do not provoke your children to wrath, but bring them up in the training and admonition of the Lord.</a:t>
            </a:r>
          </a:p>
          <a:p>
            <a:pPr marL="571500" indent="-571500" algn="l">
              <a:buClr>
                <a:srgbClr val="FF0000"/>
              </a:buClr>
              <a:buFont typeface="Georgia" panose="02040502050405020303" pitchFamily="18" charset="0"/>
              <a:buChar char="—"/>
            </a:pPr>
            <a:r>
              <a:rPr lang="en-US" sz="3600" dirty="0" err="1">
                <a:latin typeface="Georgia" panose="02040502050405020303" pitchFamily="18" charset="0"/>
              </a:rPr>
              <a:t>Deut</a:t>
            </a:r>
            <a:r>
              <a:rPr lang="en-US" sz="3600" dirty="0">
                <a:latin typeface="Georgia" panose="02040502050405020303" pitchFamily="18" charset="0"/>
              </a:rPr>
              <a:t> 6:5-7 </a:t>
            </a:r>
            <a:r>
              <a:rPr lang="en-US" sz="3700" dirty="0"/>
              <a:t>You shall love the </a:t>
            </a:r>
            <a:r>
              <a:rPr lang="en-US" sz="3700" cap="small" dirty="0">
                <a:effectLst/>
              </a:rPr>
              <a:t>Lord</a:t>
            </a:r>
            <a:r>
              <a:rPr lang="en-US" sz="3700" dirty="0"/>
              <a:t> your God with all your heart, with all your soul, and with all your strength.</a:t>
            </a:r>
            <a:r>
              <a:rPr lang="en-US" sz="3700" baseline="30000" dirty="0"/>
              <a:t>6 </a:t>
            </a:r>
            <a:r>
              <a:rPr lang="en-US" sz="3700" dirty="0"/>
              <a:t>“And these words which I command you today shall be in your heart. </a:t>
            </a:r>
            <a:r>
              <a:rPr lang="en-US" sz="3700" baseline="30000" dirty="0"/>
              <a:t>7 </a:t>
            </a:r>
            <a:r>
              <a:rPr lang="en-US" sz="3700" dirty="0"/>
              <a:t>You shall teach them diligently to your children, and shall talk of them when you sit in your house, when you walk by the way, when you lie down, and when you rise up. </a:t>
            </a:r>
          </a:p>
          <a:p>
            <a:pPr marL="571500" indent="-571500" algn="l">
              <a:buClr>
                <a:srgbClr val="FF0000"/>
              </a:buClr>
              <a:buFont typeface="Georgia" panose="02040502050405020303" pitchFamily="18"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24715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865</Words>
  <Application>Microsoft Office PowerPoint</Application>
  <PresentationFormat>Widescreen</PresentationFormat>
  <Paragraphs>28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Britannic Bold</vt:lpstr>
      <vt:lpstr>Calibri</vt:lpstr>
      <vt:lpstr>Calibri Light</vt:lpstr>
      <vt:lpstr>Georgia</vt:lpstr>
      <vt:lpstr>Office Theme</vt:lpstr>
      <vt:lpstr>Jesus Loves the Children</vt:lpstr>
      <vt:lpstr>PowerPoint Presentation</vt:lpstr>
      <vt:lpstr>PowerPoint Presentation</vt:lpstr>
      <vt:lpstr>Willing to take time for them</vt:lpstr>
      <vt:lpstr>Recognizing their Value</vt:lpstr>
      <vt:lpstr>Recognizing their Value</vt:lpstr>
      <vt:lpstr>Zeal Protecting their Innocence</vt:lpstr>
      <vt:lpstr>The Tender Heart of God for them</vt:lpstr>
      <vt:lpstr>Instill Godly Values in them</vt:lpstr>
      <vt:lpstr>Instill Godly Values in them</vt:lpstr>
      <vt:lpstr>PowerPoint Presentation</vt:lpstr>
      <vt:lpstr>Jesus Loves the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2</cp:revision>
  <dcterms:created xsi:type="dcterms:W3CDTF">2023-09-10T04:39:01Z</dcterms:created>
  <dcterms:modified xsi:type="dcterms:W3CDTF">2023-09-23T17:07:43Z</dcterms:modified>
</cp:coreProperties>
</file>