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4" r:id="rId3"/>
    <p:sldId id="275" r:id="rId4"/>
    <p:sldId id="276" r:id="rId5"/>
    <p:sldId id="272" r:id="rId6"/>
    <p:sldId id="257" r:id="rId7"/>
    <p:sldId id="269" r:id="rId8"/>
    <p:sldId id="270" r:id="rId9"/>
    <p:sldId id="271" r:id="rId10"/>
    <p:sldId id="277" r:id="rId11"/>
    <p:sldId id="278" r:id="rId12"/>
    <p:sldId id="279" r:id="rId13"/>
    <p:sldId id="280" r:id="rId14"/>
    <p:sldId id="281" r:id="rId15"/>
    <p:sldId id="282" r:id="rId16"/>
    <p:sldId id="283"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409" autoAdjust="0"/>
    <p:restoredTop sz="94660"/>
  </p:normalViewPr>
  <p:slideViewPr>
    <p:cSldViewPr snapToGrid="0">
      <p:cViewPr varScale="1">
        <p:scale>
          <a:sx n="63" d="100"/>
          <a:sy n="63" d="100"/>
        </p:scale>
        <p:origin x="1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AILEY" userId="fa8b635c1b96620b" providerId="LiveId" clId="{01EE67A6-1924-43C0-9C15-C4592BF1A181}"/>
    <pc:docChg chg="undo custSel addSld delSld">
      <pc:chgData name="PAUL BAILEY" userId="fa8b635c1b96620b" providerId="LiveId" clId="{01EE67A6-1924-43C0-9C15-C4592BF1A181}" dt="2023-09-23T17:01:46.237" v="4" actId="2696"/>
      <pc:docMkLst>
        <pc:docMk/>
      </pc:docMkLst>
      <pc:sldChg chg="add del">
        <pc:chgData name="PAUL BAILEY" userId="fa8b635c1b96620b" providerId="LiveId" clId="{01EE67A6-1924-43C0-9C15-C4592BF1A181}" dt="2023-09-23T17:01:46.237" v="4" actId="2696"/>
        <pc:sldMkLst>
          <pc:docMk/>
          <pc:sldMk cId="2269582822" sldId="273"/>
        </pc:sldMkLst>
      </pc:sldChg>
      <pc:sldChg chg="add del">
        <pc:chgData name="PAUL BAILEY" userId="fa8b635c1b96620b" providerId="LiveId" clId="{01EE67A6-1924-43C0-9C15-C4592BF1A181}" dt="2023-09-23T17:00:42.649" v="2" actId="2696"/>
        <pc:sldMkLst>
          <pc:docMk/>
          <pc:sldMk cId="2848671240" sldId="274"/>
        </pc:sldMkLst>
      </pc:sldChg>
      <pc:sldChg chg="add del">
        <pc:chgData name="PAUL BAILEY" userId="fa8b635c1b96620b" providerId="LiveId" clId="{01EE67A6-1924-43C0-9C15-C4592BF1A181}" dt="2023-09-23T17:00:42.649" v="2" actId="2696"/>
        <pc:sldMkLst>
          <pc:docMk/>
          <pc:sldMk cId="2282781443" sldId="275"/>
        </pc:sldMkLst>
      </pc:sldChg>
      <pc:sldChg chg="add del">
        <pc:chgData name="PAUL BAILEY" userId="fa8b635c1b96620b" providerId="LiveId" clId="{01EE67A6-1924-43C0-9C15-C4592BF1A181}" dt="2023-09-23T17:00:42.649" v="2" actId="2696"/>
        <pc:sldMkLst>
          <pc:docMk/>
          <pc:sldMk cId="3945108940" sldId="276"/>
        </pc:sldMkLst>
      </pc:sldChg>
      <pc:sldChg chg="del">
        <pc:chgData name="PAUL BAILEY" userId="fa8b635c1b96620b" providerId="LiveId" clId="{01EE67A6-1924-43C0-9C15-C4592BF1A181}" dt="2023-09-23T17:00:59.591" v="3" actId="2696"/>
        <pc:sldMkLst>
          <pc:docMk/>
          <pc:sldMk cId="674254056" sldId="285"/>
        </pc:sldMkLst>
      </pc:sldChg>
      <pc:sldChg chg="del">
        <pc:chgData name="PAUL BAILEY" userId="fa8b635c1b96620b" providerId="LiveId" clId="{01EE67A6-1924-43C0-9C15-C4592BF1A181}" dt="2023-09-23T16:59:22.862" v="0" actId="2696"/>
        <pc:sldMkLst>
          <pc:docMk/>
          <pc:sldMk cId="3125848534" sldId="286"/>
        </pc:sldMkLst>
      </pc:sldChg>
      <pc:sldChg chg="del">
        <pc:chgData name="PAUL BAILEY" userId="fa8b635c1b96620b" providerId="LiveId" clId="{01EE67A6-1924-43C0-9C15-C4592BF1A181}" dt="2023-09-23T16:59:22.862" v="0" actId="2696"/>
        <pc:sldMkLst>
          <pc:docMk/>
          <pc:sldMk cId="645035153" sldId="287"/>
        </pc:sldMkLst>
      </pc:sldChg>
      <pc:sldChg chg="del">
        <pc:chgData name="PAUL BAILEY" userId="fa8b635c1b96620b" providerId="LiveId" clId="{01EE67A6-1924-43C0-9C15-C4592BF1A181}" dt="2023-09-23T16:59:22.862" v="0" actId="2696"/>
        <pc:sldMkLst>
          <pc:docMk/>
          <pc:sldMk cId="147012702" sldId="288"/>
        </pc:sldMkLst>
      </pc:sldChg>
      <pc:sldChg chg="del">
        <pc:chgData name="PAUL BAILEY" userId="fa8b635c1b96620b" providerId="LiveId" clId="{01EE67A6-1924-43C0-9C15-C4592BF1A181}" dt="2023-09-23T16:59:22.862" v="0" actId="2696"/>
        <pc:sldMkLst>
          <pc:docMk/>
          <pc:sldMk cId="3227508305" sldId="289"/>
        </pc:sldMkLst>
      </pc:sldChg>
      <pc:sldChg chg="del">
        <pc:chgData name="PAUL BAILEY" userId="fa8b635c1b96620b" providerId="LiveId" clId="{01EE67A6-1924-43C0-9C15-C4592BF1A181}" dt="2023-09-23T16:59:22.862" v="0" actId="2696"/>
        <pc:sldMkLst>
          <pc:docMk/>
          <pc:sldMk cId="4056662346"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A4E3-5409-EAD6-CB80-0A7262E1B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BD510E-7ACB-7584-F7D4-980C45F56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17A491-1F97-AEF8-3019-5334E4C9777A}"/>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5" name="Footer Placeholder 4">
            <a:extLst>
              <a:ext uri="{FF2B5EF4-FFF2-40B4-BE49-F238E27FC236}">
                <a16:creationId xmlns:a16="http://schemas.microsoft.com/office/drawing/2014/main" id="{EF76710B-0023-75E6-97D3-07788D382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39F03-3158-1771-444F-6B0E714A76A9}"/>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89227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0808-CB1D-8811-7219-61E82682A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53961B-0E85-18F3-E796-F685916E8D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9B7FF-185F-0CC5-7FFF-70535B818FBD}"/>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5" name="Footer Placeholder 4">
            <a:extLst>
              <a:ext uri="{FF2B5EF4-FFF2-40B4-BE49-F238E27FC236}">
                <a16:creationId xmlns:a16="http://schemas.microsoft.com/office/drawing/2014/main" id="{67277DC5-BB50-6C16-4673-699A50722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A835-AEF4-9538-682F-C9A123DF39B7}"/>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146396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E78C26-B95D-8262-7301-68D974B9BE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82255B-4954-AB52-41F6-DE885DBC1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B1E85-BE8E-5BB6-F23F-039BC64C319E}"/>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5" name="Footer Placeholder 4">
            <a:extLst>
              <a:ext uri="{FF2B5EF4-FFF2-40B4-BE49-F238E27FC236}">
                <a16:creationId xmlns:a16="http://schemas.microsoft.com/office/drawing/2014/main" id="{C3F2B333-98B6-1F82-A033-6F9150D1B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2A9D5-8F9F-5610-CA54-8EA95820A08F}"/>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393437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4D0E-B6D8-83F8-8FED-7C4139E19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7792C-A162-20E9-68E0-693C1F51FB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2E870-8849-DD27-1586-FB8E4C04E2DC}"/>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5" name="Footer Placeholder 4">
            <a:extLst>
              <a:ext uri="{FF2B5EF4-FFF2-40B4-BE49-F238E27FC236}">
                <a16:creationId xmlns:a16="http://schemas.microsoft.com/office/drawing/2014/main" id="{DAA51C86-F53C-0C20-3336-1D83FDDA3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66ACF-46FD-0EB6-5211-91FBE3AE7AF3}"/>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270943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52FE-1C0F-C4F3-A9E3-B6A86A64A2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BA947-2002-C5B3-96A8-92A4A8F37A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D05BBB-AC65-1AA1-F715-F3D5FCE3B846}"/>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5" name="Footer Placeholder 4">
            <a:extLst>
              <a:ext uri="{FF2B5EF4-FFF2-40B4-BE49-F238E27FC236}">
                <a16:creationId xmlns:a16="http://schemas.microsoft.com/office/drawing/2014/main" id="{A53ED3E0-A91F-B1A7-8713-BB2BC1B69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0697C-D18C-D743-6842-7B391597EFC5}"/>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26161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FC54-65F9-9F07-E4A5-F6D8BFAF5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8EDBD-9DE0-1A11-3B63-5C73F721E1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9B756-3BE4-E26F-1D7B-D45B7E54C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8A173A-E3E5-8EC7-6B70-B7118D8A980E}"/>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6" name="Footer Placeholder 5">
            <a:extLst>
              <a:ext uri="{FF2B5EF4-FFF2-40B4-BE49-F238E27FC236}">
                <a16:creationId xmlns:a16="http://schemas.microsoft.com/office/drawing/2014/main" id="{AABA86CC-F9F8-691B-EDE9-AFB052B58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05CBE-6605-578B-4D00-B06A574799F5}"/>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353605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3493-4362-FC99-B5D5-9FD33B8D98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36AED8-1334-711B-2E1E-D8611596D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3AA8B-CA7C-00CF-16FB-1302FD52D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EA6367-E26D-4DB0-9C01-940BB4B6D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3A99C0-DA0E-A3D3-B047-1DA919D7E1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297BE-933E-E56F-53F3-1DB60ECB7D29}"/>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8" name="Footer Placeholder 7">
            <a:extLst>
              <a:ext uri="{FF2B5EF4-FFF2-40B4-BE49-F238E27FC236}">
                <a16:creationId xmlns:a16="http://schemas.microsoft.com/office/drawing/2014/main" id="{31D87907-034B-3DC1-C4FE-C1D2F0C1C6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45BDC-85D2-A078-852D-478F529FCFB7}"/>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114073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91C8-6A91-02C7-2D17-6DD13DEECE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09BAD7-9F51-AFC5-B650-18D260C3DEE1}"/>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4" name="Footer Placeholder 3">
            <a:extLst>
              <a:ext uri="{FF2B5EF4-FFF2-40B4-BE49-F238E27FC236}">
                <a16:creationId xmlns:a16="http://schemas.microsoft.com/office/drawing/2014/main" id="{DE84215B-C1B0-FE51-5DC4-048A6B1C5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160841-7CE2-77CC-723D-AB0DDA76FA69}"/>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116136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A30A94-F750-8AA3-B5EE-2203E2C3374B}"/>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3" name="Footer Placeholder 2">
            <a:extLst>
              <a:ext uri="{FF2B5EF4-FFF2-40B4-BE49-F238E27FC236}">
                <a16:creationId xmlns:a16="http://schemas.microsoft.com/office/drawing/2014/main" id="{26E25943-86DB-A0C4-FB9C-9C3700C8B3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354AC7-CB6F-D018-7D81-6F8AA22F7FF6}"/>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154101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2194-BDA8-88DD-47D0-BA6471F32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5CA2D5-BDE4-985A-C992-AA329706D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057546-3543-DCA9-C2ED-7BE59EC27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C1578-E213-C6F4-51C9-369380FD3D82}"/>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6" name="Footer Placeholder 5">
            <a:extLst>
              <a:ext uri="{FF2B5EF4-FFF2-40B4-BE49-F238E27FC236}">
                <a16:creationId xmlns:a16="http://schemas.microsoft.com/office/drawing/2014/main" id="{AA93CB90-8C83-21EC-4CB9-C2FE71A2A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DDF50-A6D8-D5D9-7967-2A591344ED5F}"/>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234824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75C1-FC3B-958A-7BAA-459531A87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E40185-257B-0393-DD87-286CD778B2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D56610-3234-B1E5-0B37-03F622B02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68A52-8E1D-9AE6-9C23-C9F5A63764B6}"/>
              </a:ext>
            </a:extLst>
          </p:cNvPr>
          <p:cNvSpPr>
            <a:spLocks noGrp="1"/>
          </p:cNvSpPr>
          <p:nvPr>
            <p:ph type="dt" sz="half" idx="10"/>
          </p:nvPr>
        </p:nvSpPr>
        <p:spPr/>
        <p:txBody>
          <a:bodyPr/>
          <a:lstStyle/>
          <a:p>
            <a:fld id="{06142FF9-6584-4DB4-8A1F-A07F08EBB346}" type="datetimeFigureOut">
              <a:rPr lang="en-US" smtClean="0"/>
              <a:t>9/23/2023</a:t>
            </a:fld>
            <a:endParaRPr lang="en-US"/>
          </a:p>
        </p:txBody>
      </p:sp>
      <p:sp>
        <p:nvSpPr>
          <p:cNvPr id="6" name="Footer Placeholder 5">
            <a:extLst>
              <a:ext uri="{FF2B5EF4-FFF2-40B4-BE49-F238E27FC236}">
                <a16:creationId xmlns:a16="http://schemas.microsoft.com/office/drawing/2014/main" id="{4536A00E-9F9F-6AA7-D4F6-AA66412A9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9C53D-D467-53AA-30FF-B398A88113C2}"/>
              </a:ext>
            </a:extLst>
          </p:cNvPr>
          <p:cNvSpPr>
            <a:spLocks noGrp="1"/>
          </p:cNvSpPr>
          <p:nvPr>
            <p:ph type="sldNum" sz="quarter" idx="12"/>
          </p:nvPr>
        </p:nvSpPr>
        <p:spPr/>
        <p:txBody>
          <a:bodyPr/>
          <a:lstStyle/>
          <a:p>
            <a:fld id="{C09F44F5-13F6-4013-BC95-90020BA4874F}" type="slidenum">
              <a:rPr lang="en-US" smtClean="0"/>
              <a:t>‹#›</a:t>
            </a:fld>
            <a:endParaRPr lang="en-US"/>
          </a:p>
        </p:txBody>
      </p:sp>
    </p:spTree>
    <p:extLst>
      <p:ext uri="{BB962C8B-B14F-4D97-AF65-F5344CB8AC3E}">
        <p14:creationId xmlns:p14="http://schemas.microsoft.com/office/powerpoint/2010/main" val="339985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54137-1785-09BE-CE1C-82001C0A0F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6F2CD-3AD4-BF44-CDA7-BD61A0C04D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D003E-0C07-240B-F068-7A4B7682A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42FF9-6584-4DB4-8A1F-A07F08EBB346}" type="datetimeFigureOut">
              <a:rPr lang="en-US" smtClean="0"/>
              <a:t>9/23/2023</a:t>
            </a:fld>
            <a:endParaRPr lang="en-US"/>
          </a:p>
        </p:txBody>
      </p:sp>
      <p:sp>
        <p:nvSpPr>
          <p:cNvPr id="5" name="Footer Placeholder 4">
            <a:extLst>
              <a:ext uri="{FF2B5EF4-FFF2-40B4-BE49-F238E27FC236}">
                <a16:creationId xmlns:a16="http://schemas.microsoft.com/office/drawing/2014/main" id="{5C0021CA-0CA9-1D91-3020-D18FD39C9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D12702-9AC5-EA60-FD02-A4B80EB7A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F44F5-13F6-4013-BC95-90020BA4874F}" type="slidenum">
              <a:rPr lang="en-US" smtClean="0"/>
              <a:t>‹#›</a:t>
            </a:fld>
            <a:endParaRPr lang="en-US"/>
          </a:p>
        </p:txBody>
      </p:sp>
    </p:spTree>
    <p:extLst>
      <p:ext uri="{BB962C8B-B14F-4D97-AF65-F5344CB8AC3E}">
        <p14:creationId xmlns:p14="http://schemas.microsoft.com/office/powerpoint/2010/main" val="123795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t="1475" b="4775"/>
          <a:stretch/>
        </p:blipFill>
        <p:spPr>
          <a:xfrm>
            <a:off x="-3047" y="10"/>
            <a:ext cx="12191999" cy="6857990"/>
          </a:xfrm>
          <a:prstGeom prst="rect">
            <a:avLst/>
          </a:prstGeom>
        </p:spPr>
      </p:pic>
      <p:sp>
        <p:nvSpPr>
          <p:cNvPr id="34" name="Rectangle 3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2387599" y="4591542"/>
            <a:ext cx="7193281" cy="1014888"/>
          </a:xfrm>
          <a:solidFill>
            <a:schemeClr val="bg1">
              <a:alpha val="75000"/>
            </a:schemeClr>
          </a:solidFill>
          <a:effectLst>
            <a:outerShdw blurRad="50800" dist="38100" dir="2700000" algn="tl" rotWithShape="0">
              <a:prstClr val="black">
                <a:alpha val="40000"/>
              </a:prstClr>
            </a:outerShdw>
          </a:effectLst>
        </p:spPr>
        <p:txBody>
          <a:bodyPr anchor="ctr">
            <a:normAutofit/>
          </a:bodyPr>
          <a:lstStyle/>
          <a:p>
            <a:r>
              <a:rPr lang="en-US" sz="5200" dirty="0">
                <a:latin typeface="Britannic Bold" panose="020B0903060703020204" pitchFamily="34" charset="0"/>
              </a:rPr>
              <a:t>The Family of Jesus</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2387598" y="5681015"/>
            <a:ext cx="7193281" cy="694733"/>
          </a:xfrm>
          <a:solidFill>
            <a:schemeClr val="bg1">
              <a:alpha val="75000"/>
            </a:schemeClr>
          </a:solidFill>
          <a:effectLst>
            <a:outerShdw blurRad="50800" dist="38100" dir="2700000" algn="tl" rotWithShape="0">
              <a:prstClr val="black">
                <a:alpha val="40000"/>
              </a:prstClr>
            </a:outerShdw>
          </a:effectLst>
        </p:spPr>
        <p:txBody>
          <a:bodyPr>
            <a:normAutofit/>
          </a:bodyPr>
          <a:lstStyle/>
          <a:p>
            <a:r>
              <a:rPr lang="en-US" sz="4200" dirty="0">
                <a:latin typeface="Georgia" panose="02040502050405020303" pitchFamily="18" charset="0"/>
              </a:rPr>
              <a:t>Mark 3:21-35</a:t>
            </a:r>
          </a:p>
        </p:txBody>
      </p:sp>
    </p:spTree>
    <p:extLst>
      <p:ext uri="{BB962C8B-B14F-4D97-AF65-F5344CB8AC3E}">
        <p14:creationId xmlns:p14="http://schemas.microsoft.com/office/powerpoint/2010/main" val="287549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481029" y="456776"/>
            <a:ext cx="8046259" cy="1188717"/>
          </a:xfrm>
        </p:spPr>
        <p:txBody>
          <a:bodyPr anchor="ctr">
            <a:normAutofit fontScale="90000"/>
          </a:bodyPr>
          <a:lstStyle/>
          <a:p>
            <a:pPr algn="l"/>
            <a:r>
              <a:rPr lang="en-US" sz="4200" dirty="0">
                <a:latin typeface="Britannic Bold" panose="020B0903060703020204" pitchFamily="34" charset="0"/>
              </a:rPr>
              <a:t>Jesus came from a marred family but he chose the path of His Father</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355600" y="2235200"/>
            <a:ext cx="11541760" cy="4132415"/>
          </a:xfrm>
        </p:spPr>
        <p:txBody>
          <a:bodyPr>
            <a:normAutofit/>
          </a:bodyPr>
          <a:lstStyle/>
          <a:p>
            <a:pPr algn="l"/>
            <a:r>
              <a:rPr lang="en-US" sz="3800" dirty="0">
                <a:latin typeface="Georgia" panose="02040502050405020303" pitchFamily="18" charset="0"/>
              </a:rPr>
              <a:t>Hebrews 4:14-15 </a:t>
            </a:r>
            <a:r>
              <a:rPr lang="en-US" sz="3600" dirty="0"/>
              <a:t>Seeing then that we have a great High Priest who has passed through the heavens, Jesus the Son of God, let us hold fast </a:t>
            </a:r>
            <a:r>
              <a:rPr lang="en-US" sz="3600" i="1" dirty="0"/>
              <a:t>our</a:t>
            </a:r>
            <a:r>
              <a:rPr lang="en-US" sz="3600" dirty="0"/>
              <a:t> confession. </a:t>
            </a:r>
            <a:r>
              <a:rPr lang="en-US" sz="3600" baseline="30000" dirty="0"/>
              <a:t>15 </a:t>
            </a:r>
            <a:r>
              <a:rPr lang="en-US" sz="3600" dirty="0"/>
              <a:t>For we do not have a High Priest who cannot sympathize with our weaknesses, but was in all </a:t>
            </a:r>
            <a:r>
              <a:rPr lang="en-US" sz="3600" i="1" dirty="0"/>
              <a:t>points</a:t>
            </a:r>
            <a:r>
              <a:rPr lang="en-US" sz="3600" dirty="0"/>
              <a:t> tempted as </a:t>
            </a:r>
            <a:r>
              <a:rPr lang="en-US" sz="3600" i="1" dirty="0"/>
              <a:t>we are,</a:t>
            </a:r>
            <a:r>
              <a:rPr lang="en-US" sz="3600" dirty="0"/>
              <a:t> </a:t>
            </a:r>
            <a:r>
              <a:rPr lang="en-US" sz="3600" i="1" dirty="0"/>
              <a:t>yet</a:t>
            </a:r>
            <a:r>
              <a:rPr lang="en-US" sz="3600" dirty="0"/>
              <a:t> without sin. </a:t>
            </a:r>
            <a:endParaRPr lang="en-US" sz="3600" dirty="0">
              <a:latin typeface="Georgia" panose="02040502050405020303" pitchFamily="18" charset="0"/>
            </a:endParaRPr>
          </a:p>
        </p:txBody>
      </p:sp>
    </p:spTree>
    <p:extLst>
      <p:ext uri="{BB962C8B-B14F-4D97-AF65-F5344CB8AC3E}">
        <p14:creationId xmlns:p14="http://schemas.microsoft.com/office/powerpoint/2010/main" val="8054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481029" y="456776"/>
            <a:ext cx="7159291" cy="1188717"/>
          </a:xfrm>
        </p:spPr>
        <p:txBody>
          <a:bodyPr anchor="ctr">
            <a:noAutofit/>
          </a:bodyPr>
          <a:lstStyle/>
          <a:p>
            <a:pPr algn="l"/>
            <a:r>
              <a:rPr lang="en-US" sz="4200" dirty="0">
                <a:latin typeface="Britannic Bold" panose="020B0903060703020204" pitchFamily="34" charset="0"/>
              </a:rPr>
              <a:t>Jesus dealt with unbelief in his own biological family</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579120" y="2110091"/>
            <a:ext cx="10596880" cy="4132415"/>
          </a:xfrm>
        </p:spPr>
        <p:txBody>
          <a:bodyPr>
            <a:normAutofit/>
          </a:bodyPr>
          <a:lstStyle/>
          <a:p>
            <a:pPr algn="l"/>
            <a:r>
              <a:rPr lang="en-US" sz="3800" dirty="0">
                <a:latin typeface="Georgia" panose="02040502050405020303" pitchFamily="18" charset="0"/>
              </a:rPr>
              <a:t>Mark 3:20-21 </a:t>
            </a:r>
            <a:r>
              <a:rPr lang="en-US" sz="3800" dirty="0"/>
              <a:t>Then Jesus entered a house, and again a crowd gathered, so that he and his disciples were not even able to eat. </a:t>
            </a:r>
            <a:r>
              <a:rPr lang="en-US" sz="3800" baseline="30000" dirty="0"/>
              <a:t>21 </a:t>
            </a:r>
            <a:r>
              <a:rPr lang="en-US" sz="3800" dirty="0"/>
              <a:t>When his family heard about this, they went to take charge of him, for they said, “He is out of his mind.”</a:t>
            </a:r>
            <a:endParaRPr lang="en-US" sz="3800" dirty="0">
              <a:latin typeface="Georgia" panose="02040502050405020303" pitchFamily="18" charset="0"/>
            </a:endParaRPr>
          </a:p>
        </p:txBody>
      </p:sp>
    </p:spTree>
    <p:extLst>
      <p:ext uri="{BB962C8B-B14F-4D97-AF65-F5344CB8AC3E}">
        <p14:creationId xmlns:p14="http://schemas.microsoft.com/office/powerpoint/2010/main" val="39305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481029" y="349423"/>
            <a:ext cx="6417611" cy="1223688"/>
          </a:xfrm>
        </p:spPr>
        <p:txBody>
          <a:bodyPr anchor="ctr">
            <a:noAutofit/>
          </a:bodyPr>
          <a:lstStyle/>
          <a:p>
            <a:pPr algn="l"/>
            <a:r>
              <a:rPr lang="en-US" sz="4200" dirty="0">
                <a:latin typeface="Britannic Bold" panose="020B0903060703020204" pitchFamily="34" charset="0"/>
              </a:rPr>
              <a:t>His own brothers did not believe in Him</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462279" y="1807031"/>
            <a:ext cx="11267441" cy="4713989"/>
          </a:xfrm>
        </p:spPr>
        <p:txBody>
          <a:bodyPr>
            <a:normAutofit/>
          </a:bodyPr>
          <a:lstStyle/>
          <a:p>
            <a:pPr algn="l"/>
            <a:r>
              <a:rPr lang="en-US" sz="3800" dirty="0">
                <a:latin typeface="Georgia" panose="02040502050405020303" pitchFamily="18" charset="0"/>
              </a:rPr>
              <a:t>John 7:1-5 </a:t>
            </a:r>
            <a:r>
              <a:rPr lang="en-US" sz="3400" dirty="0"/>
              <a:t>After these things Jesus walked in Galilee; for He did not want to walk in Judea, because the Jews sought to kill Him. </a:t>
            </a:r>
            <a:r>
              <a:rPr lang="en-US" sz="3400" baseline="30000" dirty="0"/>
              <a:t>2 </a:t>
            </a:r>
            <a:r>
              <a:rPr lang="en-US" sz="3400" dirty="0"/>
              <a:t>Now the Jews’ Feast of Tabernacles was at hand. </a:t>
            </a:r>
            <a:r>
              <a:rPr lang="en-US" sz="3400" baseline="30000" dirty="0"/>
              <a:t>3 </a:t>
            </a:r>
            <a:r>
              <a:rPr lang="en-US" sz="3400" dirty="0"/>
              <a:t>His brothers therefore said to Him, “Depart from here and go into Judea, that Your disciples also may see the works that You are doing. </a:t>
            </a:r>
            <a:r>
              <a:rPr lang="en-US" sz="3400" baseline="30000" dirty="0"/>
              <a:t>4 </a:t>
            </a:r>
            <a:r>
              <a:rPr lang="en-US" sz="3400" dirty="0"/>
              <a:t>For no one does anything in secret while he himself seeks to be known openly. If You do these things, show Yourself to the world.” </a:t>
            </a:r>
            <a:r>
              <a:rPr lang="en-US" sz="3400" baseline="30000" dirty="0"/>
              <a:t>5 </a:t>
            </a:r>
            <a:r>
              <a:rPr lang="en-US" sz="3400" dirty="0"/>
              <a:t>For even His brothers did not believe in Him.</a:t>
            </a:r>
            <a:endParaRPr lang="en-US" sz="3400" dirty="0">
              <a:latin typeface="Georgia" panose="02040502050405020303" pitchFamily="18" charset="0"/>
            </a:endParaRPr>
          </a:p>
        </p:txBody>
      </p:sp>
    </p:spTree>
    <p:extLst>
      <p:ext uri="{BB962C8B-B14F-4D97-AF65-F5344CB8AC3E}">
        <p14:creationId xmlns:p14="http://schemas.microsoft.com/office/powerpoint/2010/main" val="192888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481029" y="349423"/>
            <a:ext cx="8520731" cy="1223688"/>
          </a:xfrm>
        </p:spPr>
        <p:txBody>
          <a:bodyPr anchor="ctr">
            <a:noAutofit/>
          </a:bodyPr>
          <a:lstStyle/>
          <a:p>
            <a:pPr algn="l"/>
            <a:r>
              <a:rPr lang="en-US" sz="3800" dirty="0">
                <a:latin typeface="Britannic Bold" panose="020B0903060703020204" pitchFamily="34" charset="0"/>
              </a:rPr>
              <a:t>As Jesus kept focused on his mission the unbelief within his family changed</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443531" y="2304871"/>
            <a:ext cx="10691830" cy="4713989"/>
          </a:xfrm>
        </p:spPr>
        <p:txBody>
          <a:bodyPr>
            <a:normAutofit/>
          </a:bodyPr>
          <a:lstStyle/>
          <a:p>
            <a:pPr algn="l"/>
            <a:r>
              <a:rPr lang="en-US" sz="3800" dirty="0">
                <a:latin typeface="Georgia" panose="02040502050405020303" pitchFamily="18" charset="0"/>
              </a:rPr>
              <a:t>Acts 1:14 </a:t>
            </a:r>
            <a:r>
              <a:rPr lang="en-US" sz="3800" dirty="0"/>
              <a:t>These all continued with one accord in prayer and supplication, with the women and Mary the mother of Jesus, and with His brothers.</a:t>
            </a:r>
            <a:endParaRPr lang="en-US" sz="3800" dirty="0">
              <a:latin typeface="Georgia" panose="02040502050405020303" pitchFamily="18" charset="0"/>
            </a:endParaRPr>
          </a:p>
        </p:txBody>
      </p:sp>
    </p:spTree>
    <p:extLst>
      <p:ext uri="{BB962C8B-B14F-4D97-AF65-F5344CB8AC3E}">
        <p14:creationId xmlns:p14="http://schemas.microsoft.com/office/powerpoint/2010/main" val="91773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481029" y="349423"/>
            <a:ext cx="8520731" cy="1223688"/>
          </a:xfrm>
        </p:spPr>
        <p:txBody>
          <a:bodyPr anchor="ctr">
            <a:noAutofit/>
          </a:bodyPr>
          <a:lstStyle/>
          <a:p>
            <a:pPr algn="l"/>
            <a:r>
              <a:rPr lang="en-US" sz="3800" dirty="0">
                <a:latin typeface="Britannic Bold" panose="020B0903060703020204" pitchFamily="34" charset="0"/>
              </a:rPr>
              <a:t>What mattered most to Jesus was not his physical but his spiritual family</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525178" y="1758017"/>
            <a:ext cx="10691830" cy="4713989"/>
          </a:xfrm>
        </p:spPr>
        <p:txBody>
          <a:bodyPr>
            <a:normAutofit fontScale="92500" lnSpcReduction="20000"/>
          </a:bodyPr>
          <a:lstStyle/>
          <a:p>
            <a:pPr algn="l"/>
            <a:r>
              <a:rPr lang="en-US" sz="3800" dirty="0">
                <a:latin typeface="Georgia" panose="02040502050405020303" pitchFamily="18" charset="0"/>
              </a:rPr>
              <a:t>Mark 3:31-35 </a:t>
            </a:r>
            <a:r>
              <a:rPr lang="en-US" sz="4000" dirty="0"/>
              <a:t>Then His brothers and His mother came, and standing outside they sent to Him, calling Him. </a:t>
            </a:r>
            <a:r>
              <a:rPr lang="en-US" sz="4000" baseline="30000" dirty="0"/>
              <a:t>32 </a:t>
            </a:r>
            <a:r>
              <a:rPr lang="en-US" sz="4000" dirty="0"/>
              <a:t>And a multitude was sitting around Him; and they said to Him, “Look, Your mother and Your brothers are outside seeking You.”</a:t>
            </a:r>
          </a:p>
          <a:p>
            <a:pPr algn="l"/>
            <a:r>
              <a:rPr lang="en-US" sz="4000" baseline="30000" dirty="0"/>
              <a:t>33 </a:t>
            </a:r>
            <a:r>
              <a:rPr lang="en-US" sz="4000" dirty="0"/>
              <a:t>But He answered them, saying, “Who is My mother, or My brothers?” </a:t>
            </a:r>
            <a:r>
              <a:rPr lang="en-US" sz="4000" baseline="30000" dirty="0"/>
              <a:t>34 </a:t>
            </a:r>
            <a:r>
              <a:rPr lang="en-US" sz="4000" dirty="0"/>
              <a:t>And He looked around in a circle at those who sat about Him, and said, “Here are My mother and My brothers! </a:t>
            </a:r>
            <a:r>
              <a:rPr lang="en-US" sz="4000" baseline="30000" dirty="0"/>
              <a:t>35 </a:t>
            </a:r>
            <a:r>
              <a:rPr lang="en-US" sz="4000" dirty="0"/>
              <a:t>For whoever does the will of God is My brother and My sister and mother.”</a:t>
            </a:r>
          </a:p>
          <a:p>
            <a:pPr algn="l"/>
            <a:endParaRPr lang="en-US" sz="3800" dirty="0">
              <a:latin typeface="Georgia" panose="02040502050405020303" pitchFamily="18" charset="0"/>
            </a:endParaRPr>
          </a:p>
        </p:txBody>
      </p:sp>
    </p:spTree>
    <p:extLst>
      <p:ext uri="{BB962C8B-B14F-4D97-AF65-F5344CB8AC3E}">
        <p14:creationId xmlns:p14="http://schemas.microsoft.com/office/powerpoint/2010/main" val="48660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525178" y="428585"/>
            <a:ext cx="7552022" cy="1040898"/>
          </a:xfrm>
        </p:spPr>
        <p:txBody>
          <a:bodyPr anchor="ctr">
            <a:noAutofit/>
          </a:bodyPr>
          <a:lstStyle/>
          <a:p>
            <a:pPr algn="l"/>
            <a:r>
              <a:rPr lang="en-US" sz="3800" dirty="0">
                <a:latin typeface="Britannic Bold" panose="020B0903060703020204" pitchFamily="34" charset="0"/>
              </a:rPr>
              <a:t>Jesus identified his true family and you can be part of it</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481029" y="1879770"/>
            <a:ext cx="10691830" cy="4713989"/>
          </a:xfrm>
        </p:spPr>
        <p:txBody>
          <a:bodyPr>
            <a:normAutofit/>
          </a:bodyPr>
          <a:lstStyle/>
          <a:p>
            <a:pPr algn="l"/>
            <a:r>
              <a:rPr lang="en-US" sz="3800" dirty="0">
                <a:latin typeface="Georgia" panose="02040502050405020303" pitchFamily="18" charset="0"/>
              </a:rPr>
              <a:t>1 John 3:1-2 </a:t>
            </a:r>
            <a:r>
              <a:rPr lang="en-US" sz="3600" dirty="0"/>
              <a:t>Behold what manner of love the Father has bestowed on us, that we should be called children of God! Therefore the world does not know us, because it did not know Him. </a:t>
            </a:r>
            <a:r>
              <a:rPr lang="en-US" sz="3600" baseline="30000" dirty="0"/>
              <a:t>2 </a:t>
            </a:r>
            <a:r>
              <a:rPr lang="en-US" sz="3600" dirty="0"/>
              <a:t>Beloved, now we are children of God; and it has not yet been revealed what we shall be, but we know that when He is revealed, we shall be like Him, for we shall see Him as He is. </a:t>
            </a:r>
            <a:endParaRPr lang="en-US" sz="3600" dirty="0">
              <a:latin typeface="Georgia" panose="02040502050405020303" pitchFamily="18" charset="0"/>
            </a:endParaRPr>
          </a:p>
        </p:txBody>
      </p:sp>
    </p:spTree>
    <p:extLst>
      <p:ext uri="{BB962C8B-B14F-4D97-AF65-F5344CB8AC3E}">
        <p14:creationId xmlns:p14="http://schemas.microsoft.com/office/powerpoint/2010/main" val="173080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525178" y="428585"/>
            <a:ext cx="7552022" cy="1040898"/>
          </a:xfrm>
        </p:spPr>
        <p:txBody>
          <a:bodyPr anchor="ctr">
            <a:noAutofit/>
          </a:bodyPr>
          <a:lstStyle/>
          <a:p>
            <a:pPr algn="l"/>
            <a:r>
              <a:rPr lang="en-US" sz="3800" dirty="0">
                <a:latin typeface="Britannic Bold" panose="020B0903060703020204" pitchFamily="34" charset="0"/>
              </a:rPr>
              <a:t>Jesus acknowledges those in his spiritual family</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481029" y="2019958"/>
            <a:ext cx="10803590" cy="4269269"/>
          </a:xfrm>
        </p:spPr>
        <p:txBody>
          <a:bodyPr>
            <a:normAutofit/>
          </a:bodyPr>
          <a:lstStyle/>
          <a:p>
            <a:pPr algn="l"/>
            <a:r>
              <a:rPr lang="en-US" sz="3800" dirty="0">
                <a:latin typeface="Georgia" panose="02040502050405020303" pitchFamily="18" charset="0"/>
              </a:rPr>
              <a:t>Hebrew 2:11 </a:t>
            </a:r>
            <a:r>
              <a:rPr lang="en-US" sz="3800" dirty="0"/>
              <a:t>For both He who sanctifies and those who are being sanctified </a:t>
            </a:r>
            <a:r>
              <a:rPr lang="en-US" sz="3800" i="1" dirty="0"/>
              <a:t>are</a:t>
            </a:r>
            <a:r>
              <a:rPr lang="en-US" sz="3800" dirty="0"/>
              <a:t> all of one, for which reason He is not ashamed to call them brethren.. </a:t>
            </a:r>
            <a:endParaRPr lang="en-US" sz="3800" dirty="0">
              <a:latin typeface="Georgia" panose="02040502050405020303" pitchFamily="18" charset="0"/>
            </a:endParaRPr>
          </a:p>
        </p:txBody>
      </p:sp>
    </p:spTree>
    <p:extLst>
      <p:ext uri="{BB962C8B-B14F-4D97-AF65-F5344CB8AC3E}">
        <p14:creationId xmlns:p14="http://schemas.microsoft.com/office/powerpoint/2010/main" val="2991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8000" contrast="8000"/>
                    </a14:imgEffect>
                  </a14:imgLayer>
                </a14:imgProps>
              </a:ext>
              <a:ext uri="{28A0092B-C50C-407E-A947-70E740481C1C}">
                <a14:useLocalDpi xmlns:a14="http://schemas.microsoft.com/office/drawing/2010/main" val="0"/>
              </a:ext>
            </a:extLst>
          </a:blip>
          <a:srcRect t="1475" b="4775"/>
          <a:stretch/>
        </p:blipFill>
        <p:spPr>
          <a:xfrm>
            <a:off x="-3047" y="10"/>
            <a:ext cx="12191999" cy="6857990"/>
          </a:xfrm>
          <a:prstGeom prst="rect">
            <a:avLst/>
          </a:prstGeom>
        </p:spPr>
      </p:pic>
      <p:sp>
        <p:nvSpPr>
          <p:cNvPr id="34" name="Rectangle 3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2387599" y="4591542"/>
            <a:ext cx="7193281" cy="1014888"/>
          </a:xfrm>
          <a:solidFill>
            <a:schemeClr val="bg1">
              <a:alpha val="75000"/>
            </a:schemeClr>
          </a:solidFill>
          <a:effectLst>
            <a:outerShdw blurRad="50800" dist="38100" dir="2700000" algn="tl" rotWithShape="0">
              <a:prstClr val="black">
                <a:alpha val="40000"/>
              </a:prstClr>
            </a:outerShdw>
          </a:effectLst>
        </p:spPr>
        <p:txBody>
          <a:bodyPr anchor="ctr">
            <a:normAutofit/>
          </a:bodyPr>
          <a:lstStyle/>
          <a:p>
            <a:r>
              <a:rPr lang="en-US" sz="5200" dirty="0">
                <a:latin typeface="Britannic Bold" panose="020B0903060703020204" pitchFamily="34" charset="0"/>
              </a:rPr>
              <a:t>The Family of Jesus</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2387598" y="5681015"/>
            <a:ext cx="7193281" cy="694733"/>
          </a:xfrm>
          <a:solidFill>
            <a:schemeClr val="bg1">
              <a:alpha val="75000"/>
            </a:schemeClr>
          </a:solidFill>
          <a:effectLst>
            <a:outerShdw blurRad="50800" dist="38100" dir="2700000" algn="tl" rotWithShape="0">
              <a:prstClr val="black">
                <a:alpha val="40000"/>
              </a:prstClr>
            </a:outerShdw>
          </a:effectLst>
        </p:spPr>
        <p:txBody>
          <a:bodyPr>
            <a:normAutofit/>
          </a:bodyPr>
          <a:lstStyle/>
          <a:p>
            <a:r>
              <a:rPr lang="en-US" sz="4200" dirty="0">
                <a:latin typeface="Georgia" panose="02040502050405020303" pitchFamily="18" charset="0"/>
              </a:rPr>
              <a:t>Mark 3:21-35</a:t>
            </a:r>
          </a:p>
        </p:txBody>
      </p:sp>
    </p:spTree>
    <p:extLst>
      <p:ext uri="{BB962C8B-B14F-4D97-AF65-F5344CB8AC3E}">
        <p14:creationId xmlns:p14="http://schemas.microsoft.com/office/powerpoint/2010/main" val="400175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city next to a body of water&#10;&#10;Description automatically generated">
            <a:extLst>
              <a:ext uri="{FF2B5EF4-FFF2-40B4-BE49-F238E27FC236}">
                <a16:creationId xmlns:a16="http://schemas.microsoft.com/office/drawing/2014/main" id="{266AA6C3-A342-5757-36C8-EED58E69B2B4}"/>
              </a:ext>
            </a:extLst>
          </p:cNvPr>
          <p:cNvPicPr>
            <a:picLocks noChangeAspect="1"/>
          </p:cNvPicPr>
          <p:nvPr/>
        </p:nvPicPr>
        <p:blipFill rotWithShape="1">
          <a:blip r:embed="rId2">
            <a:extLst>
              <a:ext uri="{28A0092B-C50C-407E-A947-70E740481C1C}">
                <a14:useLocalDpi xmlns:a14="http://schemas.microsoft.com/office/drawing/2010/main" val="0"/>
              </a:ext>
            </a:extLst>
          </a:blip>
          <a:srcRect t="11689" b="10848"/>
          <a:stretch/>
        </p:blipFill>
        <p:spPr>
          <a:xfrm>
            <a:off x="0" y="-25202"/>
            <a:ext cx="12191999" cy="6883202"/>
          </a:xfrm>
          <a:prstGeom prst="rect">
            <a:avLst/>
          </a:prstGeom>
        </p:spPr>
      </p:pic>
      <p:sp>
        <p:nvSpPr>
          <p:cNvPr id="5" name="TextBox 4">
            <a:extLst>
              <a:ext uri="{FF2B5EF4-FFF2-40B4-BE49-F238E27FC236}">
                <a16:creationId xmlns:a16="http://schemas.microsoft.com/office/drawing/2014/main" id="{4A41D300-F808-1678-5FD6-28CE7CAA4B23}"/>
              </a:ext>
            </a:extLst>
          </p:cNvPr>
          <p:cNvSpPr txBox="1"/>
          <p:nvPr/>
        </p:nvSpPr>
        <p:spPr>
          <a:xfrm>
            <a:off x="3206664" y="5809938"/>
            <a:ext cx="5523978" cy="769441"/>
          </a:xfrm>
          <a:prstGeom prst="rect">
            <a:avLst/>
          </a:prstGeom>
          <a:solidFill>
            <a:schemeClr val="bg1">
              <a:alpha val="79000"/>
            </a:schemeClr>
          </a:solidFill>
        </p:spPr>
        <p:txBody>
          <a:bodyPr wrap="square" rtlCol="0" anchor="ctr">
            <a:spAutoFit/>
          </a:bodyPr>
          <a:lstStyle/>
          <a:p>
            <a:pPr algn="ctr"/>
            <a:r>
              <a:rPr lang="en-US" sz="4400" dirty="0">
                <a:latin typeface="Georgia" panose="02040502050405020303" pitchFamily="18" charset="0"/>
              </a:rPr>
              <a:t>Bergen, Norway</a:t>
            </a:r>
          </a:p>
        </p:txBody>
      </p:sp>
    </p:spTree>
    <p:extLst>
      <p:ext uri="{BB962C8B-B14F-4D97-AF65-F5344CB8AC3E}">
        <p14:creationId xmlns:p14="http://schemas.microsoft.com/office/powerpoint/2010/main" val="284867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ity with many buildings and a parking lot&#10;&#10;Description automatically generated">
            <a:extLst>
              <a:ext uri="{FF2B5EF4-FFF2-40B4-BE49-F238E27FC236}">
                <a16:creationId xmlns:a16="http://schemas.microsoft.com/office/drawing/2014/main" id="{6534D29D-5653-3225-7064-7F76B6F3E085}"/>
              </a:ext>
            </a:extLst>
          </p:cNvPr>
          <p:cNvPicPr>
            <a:picLocks noChangeAspect="1"/>
          </p:cNvPicPr>
          <p:nvPr/>
        </p:nvPicPr>
        <p:blipFill rotWithShape="1">
          <a:blip r:embed="rId2">
            <a:extLst>
              <a:ext uri="{28A0092B-C50C-407E-A947-70E740481C1C}">
                <a14:useLocalDpi xmlns:a14="http://schemas.microsoft.com/office/drawing/2010/main" val="0"/>
              </a:ext>
            </a:extLst>
          </a:blip>
          <a:srcRect t="21005" b="4062"/>
          <a:stretch/>
        </p:blipFill>
        <p:spPr>
          <a:xfrm>
            <a:off x="30672" y="-55778"/>
            <a:ext cx="12161327" cy="6913777"/>
          </a:xfrm>
          <a:prstGeom prst="rect">
            <a:avLst/>
          </a:prstGeom>
        </p:spPr>
      </p:pic>
      <p:sp>
        <p:nvSpPr>
          <p:cNvPr id="5" name="TextBox 4">
            <a:extLst>
              <a:ext uri="{FF2B5EF4-FFF2-40B4-BE49-F238E27FC236}">
                <a16:creationId xmlns:a16="http://schemas.microsoft.com/office/drawing/2014/main" id="{4A41D300-F808-1678-5FD6-28CE7CAA4B23}"/>
              </a:ext>
            </a:extLst>
          </p:cNvPr>
          <p:cNvSpPr txBox="1"/>
          <p:nvPr/>
        </p:nvSpPr>
        <p:spPr>
          <a:xfrm>
            <a:off x="3206664" y="5809938"/>
            <a:ext cx="5523978" cy="769441"/>
          </a:xfrm>
          <a:prstGeom prst="rect">
            <a:avLst/>
          </a:prstGeom>
          <a:solidFill>
            <a:schemeClr val="bg1">
              <a:alpha val="79000"/>
            </a:schemeClr>
          </a:solidFill>
        </p:spPr>
        <p:txBody>
          <a:bodyPr wrap="square" rtlCol="0" anchor="ctr">
            <a:spAutoFit/>
          </a:bodyPr>
          <a:lstStyle/>
          <a:p>
            <a:pPr algn="ctr"/>
            <a:r>
              <a:rPr lang="en-US" sz="4400" dirty="0" err="1">
                <a:latin typeface="Georgia" panose="02040502050405020303" pitchFamily="18" charset="0"/>
              </a:rPr>
              <a:t>Alesand</a:t>
            </a:r>
            <a:r>
              <a:rPr lang="en-US" sz="4400" dirty="0">
                <a:latin typeface="Georgia" panose="02040502050405020303" pitchFamily="18" charset="0"/>
              </a:rPr>
              <a:t>, Norway</a:t>
            </a:r>
          </a:p>
        </p:txBody>
      </p:sp>
    </p:spTree>
    <p:extLst>
      <p:ext uri="{BB962C8B-B14F-4D97-AF65-F5344CB8AC3E}">
        <p14:creationId xmlns:p14="http://schemas.microsoft.com/office/powerpoint/2010/main" val="228278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europe with countries/regions&#10;&#10;Description automatically generated">
            <a:extLst>
              <a:ext uri="{FF2B5EF4-FFF2-40B4-BE49-F238E27FC236}">
                <a16:creationId xmlns:a16="http://schemas.microsoft.com/office/drawing/2014/main" id="{A17382F2-76CF-3B79-7469-3B4F26BCAB7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000" contrast="15000"/>
                    </a14:imgEffect>
                  </a14:imgLayer>
                </a14:imgProps>
              </a:ext>
              <a:ext uri="{28A0092B-C50C-407E-A947-70E740481C1C}">
                <a14:useLocalDpi xmlns:a14="http://schemas.microsoft.com/office/drawing/2010/main" val="0"/>
              </a:ext>
            </a:extLst>
          </a:blip>
          <a:stretch>
            <a:fillRect/>
          </a:stretch>
        </p:blipFill>
        <p:spPr>
          <a:xfrm>
            <a:off x="1" y="23172"/>
            <a:ext cx="12192000" cy="6960089"/>
          </a:xfrm>
          <a:prstGeom prst="rect">
            <a:avLst/>
          </a:prstGeom>
        </p:spPr>
      </p:pic>
    </p:spTree>
    <p:extLst>
      <p:ext uri="{BB962C8B-B14F-4D97-AF65-F5344CB8AC3E}">
        <p14:creationId xmlns:p14="http://schemas.microsoft.com/office/powerpoint/2010/main" val="394510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8000" contrast="8000"/>
                    </a14:imgEffect>
                  </a14:imgLayer>
                </a14:imgProps>
              </a:ext>
              <a:ext uri="{28A0092B-C50C-407E-A947-70E740481C1C}">
                <a14:useLocalDpi xmlns:a14="http://schemas.microsoft.com/office/drawing/2010/main" val="0"/>
              </a:ext>
            </a:extLst>
          </a:blip>
          <a:srcRect t="1475" b="4775"/>
          <a:stretch/>
        </p:blipFill>
        <p:spPr>
          <a:xfrm>
            <a:off x="-3047" y="10"/>
            <a:ext cx="12191999" cy="6857990"/>
          </a:xfrm>
          <a:prstGeom prst="rect">
            <a:avLst/>
          </a:prstGeom>
        </p:spPr>
      </p:pic>
      <p:sp>
        <p:nvSpPr>
          <p:cNvPr id="34" name="Rectangle 3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2387599" y="4591542"/>
            <a:ext cx="7193281" cy="1014888"/>
          </a:xfrm>
          <a:solidFill>
            <a:schemeClr val="bg1">
              <a:alpha val="75000"/>
            </a:schemeClr>
          </a:solidFill>
          <a:effectLst>
            <a:outerShdw blurRad="50800" dist="38100" dir="2700000" algn="tl" rotWithShape="0">
              <a:prstClr val="black">
                <a:alpha val="40000"/>
              </a:prstClr>
            </a:outerShdw>
          </a:effectLst>
        </p:spPr>
        <p:txBody>
          <a:bodyPr anchor="ctr">
            <a:normAutofit/>
          </a:bodyPr>
          <a:lstStyle/>
          <a:p>
            <a:r>
              <a:rPr lang="en-US" sz="5200" dirty="0">
                <a:latin typeface="Britannic Bold" panose="020B0903060703020204" pitchFamily="34" charset="0"/>
              </a:rPr>
              <a:t>The Family of Jesus</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2387598" y="5681015"/>
            <a:ext cx="7193281" cy="694733"/>
          </a:xfrm>
          <a:solidFill>
            <a:schemeClr val="bg1">
              <a:alpha val="75000"/>
            </a:schemeClr>
          </a:solidFill>
          <a:effectLst>
            <a:outerShdw blurRad="50800" dist="38100" dir="2700000" algn="tl" rotWithShape="0">
              <a:prstClr val="black">
                <a:alpha val="40000"/>
              </a:prstClr>
            </a:outerShdw>
          </a:effectLst>
        </p:spPr>
        <p:txBody>
          <a:bodyPr>
            <a:normAutofit/>
          </a:bodyPr>
          <a:lstStyle/>
          <a:p>
            <a:r>
              <a:rPr lang="en-US" sz="4200" dirty="0">
                <a:latin typeface="Georgia" panose="02040502050405020303" pitchFamily="18" charset="0"/>
              </a:rPr>
              <a:t>Mark 3:21-35</a:t>
            </a:r>
          </a:p>
        </p:txBody>
      </p:sp>
    </p:spTree>
    <p:extLst>
      <p:ext uri="{BB962C8B-B14F-4D97-AF65-F5344CB8AC3E}">
        <p14:creationId xmlns:p14="http://schemas.microsoft.com/office/powerpoint/2010/main" val="128055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477981" y="490385"/>
            <a:ext cx="7417594" cy="1188717"/>
          </a:xfrm>
        </p:spPr>
        <p:txBody>
          <a:bodyPr anchor="ctr">
            <a:normAutofit/>
          </a:bodyPr>
          <a:lstStyle/>
          <a:p>
            <a:pPr algn="l"/>
            <a:endParaRPr lang="en-US" sz="4200" dirty="0">
              <a:latin typeface="Britannic Bold" panose="020B0903060703020204" pitchFamily="34" charset="0"/>
            </a:endParaRP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477980" y="2317316"/>
            <a:ext cx="11104420" cy="3763748"/>
          </a:xfrm>
        </p:spPr>
        <p:txBody>
          <a:bodyPr>
            <a:normAutofit/>
          </a:bodyPr>
          <a:lstStyle/>
          <a:p>
            <a:pPr algn="l"/>
            <a:endParaRPr lang="en-US" sz="3800" dirty="0">
              <a:latin typeface="Georgia" panose="02040502050405020303" pitchFamily="18" charset="0"/>
            </a:endParaRPr>
          </a:p>
        </p:txBody>
      </p:sp>
      <p:pic>
        <p:nvPicPr>
          <p:cNvPr id="8" name="Picture 7" descr="A map of the bible&#10;&#10;Description automatically generated">
            <a:extLst>
              <a:ext uri="{FF2B5EF4-FFF2-40B4-BE49-F238E27FC236}">
                <a16:creationId xmlns:a16="http://schemas.microsoft.com/office/drawing/2014/main" id="{790A44F6-3D49-9D36-9135-8F923B27E428}"/>
              </a:ext>
            </a:extLst>
          </p:cNvPr>
          <p:cNvPicPr>
            <a:picLocks noChangeAspect="1"/>
          </p:cNvPicPr>
          <p:nvPr/>
        </p:nvPicPr>
        <p:blipFill rotWithShape="1">
          <a:blip r:embed="rId3">
            <a:extLst>
              <a:ext uri="{28A0092B-C50C-407E-A947-70E740481C1C}">
                <a14:useLocalDpi xmlns:a14="http://schemas.microsoft.com/office/drawing/2010/main" val="0"/>
              </a:ext>
            </a:extLst>
          </a:blip>
          <a:srcRect l="418"/>
          <a:stretch/>
        </p:blipFill>
        <p:spPr>
          <a:xfrm>
            <a:off x="-50976" y="0"/>
            <a:ext cx="12192000" cy="6839702"/>
          </a:xfrm>
          <a:prstGeom prst="rect">
            <a:avLst/>
          </a:prstGeom>
        </p:spPr>
      </p:pic>
    </p:spTree>
    <p:extLst>
      <p:ext uri="{BB962C8B-B14F-4D97-AF65-F5344CB8AC3E}">
        <p14:creationId xmlns:p14="http://schemas.microsoft.com/office/powerpoint/2010/main" val="429091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396700" y="267313"/>
            <a:ext cx="8462820" cy="1068293"/>
          </a:xfrm>
        </p:spPr>
        <p:txBody>
          <a:bodyPr anchor="ctr">
            <a:normAutofit fontScale="90000"/>
          </a:bodyPr>
          <a:lstStyle/>
          <a:p>
            <a:pPr algn="l"/>
            <a:r>
              <a:rPr lang="en-US" sz="4200" dirty="0">
                <a:latin typeface="Britannic Bold" panose="020B0903060703020204" pitchFamily="34" charset="0"/>
              </a:rPr>
              <a:t>Jesus’ family tree had some skeletons </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477980" y="2317316"/>
            <a:ext cx="7341935" cy="3763748"/>
          </a:xfrm>
        </p:spPr>
        <p:txBody>
          <a:bodyPr>
            <a:normAutofit/>
          </a:bodyPr>
          <a:lstStyle/>
          <a:p>
            <a:pPr algn="l"/>
            <a:endParaRPr lang="en-US" sz="3800" dirty="0">
              <a:latin typeface="Georgia" panose="02040502050405020303" pitchFamily="18" charset="0"/>
            </a:endParaRPr>
          </a:p>
        </p:txBody>
      </p:sp>
      <p:pic>
        <p:nvPicPr>
          <p:cNvPr id="7" name="Picture 6" descr="A diagram of a family tree&#10;&#10;Description automatically generated">
            <a:extLst>
              <a:ext uri="{FF2B5EF4-FFF2-40B4-BE49-F238E27FC236}">
                <a16:creationId xmlns:a16="http://schemas.microsoft.com/office/drawing/2014/main" id="{7256E5DF-7A28-21CA-AA24-EAE288C8362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contrast="15000"/>
                    </a14:imgEffect>
                  </a14:imgLayer>
                </a14:imgProps>
              </a:ext>
              <a:ext uri="{28A0092B-C50C-407E-A947-70E740481C1C}">
                <a14:useLocalDpi xmlns:a14="http://schemas.microsoft.com/office/drawing/2010/main" val="0"/>
              </a:ext>
            </a:extLst>
          </a:blip>
          <a:stretch>
            <a:fillRect/>
          </a:stretch>
        </p:blipFill>
        <p:spPr>
          <a:xfrm>
            <a:off x="640080" y="1294504"/>
            <a:ext cx="10989610" cy="5296183"/>
          </a:xfrm>
          <a:prstGeom prst="rect">
            <a:avLst/>
          </a:prstGeom>
        </p:spPr>
      </p:pic>
    </p:spTree>
    <p:extLst>
      <p:ext uri="{BB962C8B-B14F-4D97-AF65-F5344CB8AC3E}">
        <p14:creationId xmlns:p14="http://schemas.microsoft.com/office/powerpoint/2010/main" val="223319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477981" y="490385"/>
            <a:ext cx="7417594" cy="1188717"/>
          </a:xfrm>
        </p:spPr>
        <p:txBody>
          <a:bodyPr anchor="ctr">
            <a:normAutofit fontScale="90000"/>
          </a:bodyPr>
          <a:lstStyle/>
          <a:p>
            <a:pPr algn="l"/>
            <a:r>
              <a:rPr lang="en-US" sz="4200" dirty="0">
                <a:latin typeface="Britannic Bold" panose="020B0903060703020204" pitchFamily="34" charset="0"/>
              </a:rPr>
              <a:t>You don’t have to repeat same tendencies in your family past</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477981" y="2049589"/>
            <a:ext cx="10667540" cy="3929875"/>
          </a:xfrm>
        </p:spPr>
        <p:txBody>
          <a:bodyPr>
            <a:normAutofit/>
          </a:bodyPr>
          <a:lstStyle/>
          <a:p>
            <a:pPr algn="l"/>
            <a:r>
              <a:rPr lang="en-US" sz="3800" dirty="0">
                <a:latin typeface="Georgia" panose="02040502050405020303" pitchFamily="18" charset="0"/>
              </a:rPr>
              <a:t>Joshua 24:14-15 </a:t>
            </a:r>
            <a:r>
              <a:rPr lang="en-US" sz="3200" dirty="0"/>
              <a:t>“Now therefore, fear the </a:t>
            </a:r>
            <a:r>
              <a:rPr lang="en-US" sz="3200" cap="small" dirty="0">
                <a:effectLst/>
              </a:rPr>
              <a:t>Lord</a:t>
            </a:r>
            <a:r>
              <a:rPr lang="en-US" sz="3200" dirty="0"/>
              <a:t>, serve Him in sincerity and in truth, and put away the gods which your fathers served on the other side of the River and in Egypt. Serve the </a:t>
            </a:r>
            <a:r>
              <a:rPr lang="en-US" sz="3200" cap="small" dirty="0">
                <a:effectLst/>
              </a:rPr>
              <a:t>Lord</a:t>
            </a:r>
            <a:r>
              <a:rPr lang="en-US" sz="3200" dirty="0"/>
              <a:t>! </a:t>
            </a:r>
            <a:r>
              <a:rPr lang="en-US" sz="3200" baseline="30000" dirty="0"/>
              <a:t>15 </a:t>
            </a:r>
            <a:r>
              <a:rPr lang="en-US" sz="3200" dirty="0"/>
              <a:t>And if it seems evil to you to serve the </a:t>
            </a:r>
            <a:r>
              <a:rPr lang="en-US" sz="3200" cap="small" dirty="0">
                <a:effectLst/>
              </a:rPr>
              <a:t>Lord</a:t>
            </a:r>
            <a:r>
              <a:rPr lang="en-US" sz="3200" dirty="0"/>
              <a:t>, choose for yourselves this day whom you will serve, whether the gods which your fathers served that </a:t>
            </a:r>
            <a:r>
              <a:rPr lang="en-US" sz="3200" i="1" dirty="0"/>
              <a:t>were</a:t>
            </a:r>
            <a:r>
              <a:rPr lang="en-US" sz="3200" dirty="0"/>
              <a:t> on the other side of the River, or the gods of the Amorites, in whose land you dwell. But as for me and my house, we will serve the </a:t>
            </a:r>
            <a:r>
              <a:rPr lang="en-US" sz="3200" cap="small" dirty="0">
                <a:effectLst/>
              </a:rPr>
              <a:t>Lord</a:t>
            </a:r>
            <a:r>
              <a:rPr lang="en-US" sz="3200" dirty="0"/>
              <a:t>.”</a:t>
            </a:r>
            <a:endParaRPr lang="en-US" sz="3800" dirty="0">
              <a:latin typeface="Georgia" panose="02040502050405020303" pitchFamily="18" charset="0"/>
            </a:endParaRPr>
          </a:p>
        </p:txBody>
      </p:sp>
    </p:spTree>
    <p:extLst>
      <p:ext uri="{BB962C8B-B14F-4D97-AF65-F5344CB8AC3E}">
        <p14:creationId xmlns:p14="http://schemas.microsoft.com/office/powerpoint/2010/main" val="152319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speaking to a group of people&#10;&#10;Description automatically generated">
            <a:extLst>
              <a:ext uri="{FF2B5EF4-FFF2-40B4-BE49-F238E27FC236}">
                <a16:creationId xmlns:a16="http://schemas.microsoft.com/office/drawing/2014/main" id="{7C89E94D-5DFB-7DA4-43BF-0483F1E04365}"/>
              </a:ext>
            </a:extLst>
          </p:cNvPr>
          <p:cNvPicPr>
            <a:picLocks noChangeAspect="1"/>
          </p:cNvPicPr>
          <p:nvPr/>
        </p:nvPicPr>
        <p:blipFill rotWithShape="1">
          <a:blip r:embed="rId2">
            <a:extLst>
              <a:ext uri="{28A0092B-C50C-407E-A947-70E740481C1C}">
                <a14:useLocalDpi xmlns:a14="http://schemas.microsoft.com/office/drawing/2010/main" val="0"/>
              </a:ext>
            </a:extLst>
          </a:blip>
          <a:srcRect r="2416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A13891-E150-CAC3-3045-F1A1AC7A3253}"/>
              </a:ext>
            </a:extLst>
          </p:cNvPr>
          <p:cNvSpPr/>
          <p:nvPr/>
        </p:nvSpPr>
        <p:spPr>
          <a:xfrm>
            <a:off x="-50975" y="18298"/>
            <a:ext cx="4296427" cy="6839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A9994-153C-210C-1B78-5102000EC442}"/>
              </a:ext>
            </a:extLst>
          </p:cNvPr>
          <p:cNvSpPr/>
          <p:nvPr/>
        </p:nvSpPr>
        <p:spPr>
          <a:xfrm>
            <a:off x="4245452" y="18298"/>
            <a:ext cx="7946548" cy="682140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DCEA0-6DBA-A2B9-AAA7-FD1916B914AE}"/>
              </a:ext>
            </a:extLst>
          </p:cNvPr>
          <p:cNvSpPr>
            <a:spLocks noGrp="1"/>
          </p:cNvSpPr>
          <p:nvPr>
            <p:ph type="ctrTitle"/>
          </p:nvPr>
        </p:nvSpPr>
        <p:spPr>
          <a:xfrm>
            <a:off x="477980" y="490385"/>
            <a:ext cx="8046259" cy="1188717"/>
          </a:xfrm>
        </p:spPr>
        <p:txBody>
          <a:bodyPr anchor="ctr">
            <a:normAutofit fontScale="90000"/>
          </a:bodyPr>
          <a:lstStyle/>
          <a:p>
            <a:pPr algn="l"/>
            <a:r>
              <a:rPr lang="en-US" sz="4200" dirty="0">
                <a:latin typeface="Britannic Bold" panose="020B0903060703020204" pitchFamily="34" charset="0"/>
              </a:rPr>
              <a:t>The one who chooses righteousness will not bear guilt of the past</a:t>
            </a:r>
          </a:p>
        </p:txBody>
      </p:sp>
      <p:sp>
        <p:nvSpPr>
          <p:cNvPr id="3" name="Subtitle 2">
            <a:extLst>
              <a:ext uri="{FF2B5EF4-FFF2-40B4-BE49-F238E27FC236}">
                <a16:creationId xmlns:a16="http://schemas.microsoft.com/office/drawing/2014/main" id="{695F0414-0174-15A3-9DE5-68FAE195026D}"/>
              </a:ext>
            </a:extLst>
          </p:cNvPr>
          <p:cNvSpPr>
            <a:spLocks noGrp="1"/>
          </p:cNvSpPr>
          <p:nvPr>
            <p:ph type="subTitle" idx="1"/>
          </p:nvPr>
        </p:nvSpPr>
        <p:spPr>
          <a:xfrm>
            <a:off x="477980" y="1814400"/>
            <a:ext cx="11043460" cy="4553215"/>
          </a:xfrm>
        </p:spPr>
        <p:txBody>
          <a:bodyPr>
            <a:normAutofit lnSpcReduction="10000"/>
          </a:bodyPr>
          <a:lstStyle/>
          <a:p>
            <a:pPr algn="l"/>
            <a:r>
              <a:rPr lang="en-US" sz="3800" dirty="0">
                <a:latin typeface="Georgia" panose="02040502050405020303" pitchFamily="18" charset="0"/>
              </a:rPr>
              <a:t>Ezekiel 18:14-17 </a:t>
            </a:r>
            <a:r>
              <a:rPr lang="en-US" sz="3700" dirty="0"/>
              <a:t>“</a:t>
            </a:r>
            <a:r>
              <a:rPr lang="en-US" sz="3700" i="1" dirty="0"/>
              <a:t>If,</a:t>
            </a:r>
            <a:r>
              <a:rPr lang="en-US" sz="3700" dirty="0"/>
              <a:t> however, he begets a son who sees all the sins which his father has done, and considers but does not do likewise; </a:t>
            </a:r>
            <a:r>
              <a:rPr lang="en-US" sz="3700" baseline="30000" dirty="0"/>
              <a:t>15 </a:t>
            </a:r>
            <a:r>
              <a:rPr lang="en-US" sz="3700" i="1" dirty="0"/>
              <a:t>Who</a:t>
            </a:r>
            <a:r>
              <a:rPr lang="en-US" sz="3700" dirty="0"/>
              <a:t> has not eaten on the mountains, nor lifted his eyes to the idols of the house of Israel, nor defiled his neighbor’s wife; </a:t>
            </a:r>
            <a:r>
              <a:rPr lang="en-US" sz="3700" baseline="30000" dirty="0"/>
              <a:t>16 </a:t>
            </a:r>
            <a:r>
              <a:rPr lang="en-US" sz="3700" dirty="0"/>
              <a:t>Has not oppressed anyone, nor withheld a pledge, nor robbed by violence, </a:t>
            </a:r>
            <a:r>
              <a:rPr lang="en-US" sz="3700" i="1" dirty="0"/>
              <a:t>But</a:t>
            </a:r>
            <a:r>
              <a:rPr lang="en-US" sz="3700" dirty="0"/>
              <a:t> has given his bread to the hungry and covered the naked with clothing; </a:t>
            </a:r>
            <a:r>
              <a:rPr lang="en-US" sz="3700" baseline="30000" dirty="0"/>
              <a:t>17 </a:t>
            </a:r>
            <a:r>
              <a:rPr lang="en-US" sz="3700" dirty="0"/>
              <a:t>— He shall not die for the iniquity of his father; He shall surely live!</a:t>
            </a:r>
            <a:endParaRPr lang="en-US" sz="3700" dirty="0">
              <a:latin typeface="Georgia" panose="02040502050405020303" pitchFamily="18" charset="0"/>
            </a:endParaRPr>
          </a:p>
        </p:txBody>
      </p:sp>
    </p:spTree>
    <p:extLst>
      <p:ext uri="{BB962C8B-B14F-4D97-AF65-F5344CB8AC3E}">
        <p14:creationId xmlns:p14="http://schemas.microsoft.com/office/powerpoint/2010/main" val="230520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826</Words>
  <Application>Microsoft Office PowerPoint</Application>
  <PresentationFormat>Widescreen</PresentationFormat>
  <Paragraphs>28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Britannic Bold</vt:lpstr>
      <vt:lpstr>Calibri</vt:lpstr>
      <vt:lpstr>Calibri Light</vt:lpstr>
      <vt:lpstr>Georgia</vt:lpstr>
      <vt:lpstr>Office Theme</vt:lpstr>
      <vt:lpstr>The Family of Jesus</vt:lpstr>
      <vt:lpstr>PowerPoint Presentation</vt:lpstr>
      <vt:lpstr>PowerPoint Presentation</vt:lpstr>
      <vt:lpstr>PowerPoint Presentation</vt:lpstr>
      <vt:lpstr>The Family of Jesus</vt:lpstr>
      <vt:lpstr>PowerPoint Presentation</vt:lpstr>
      <vt:lpstr>Jesus’ family tree had some skeletons </vt:lpstr>
      <vt:lpstr>You don’t have to repeat same tendencies in your family past</vt:lpstr>
      <vt:lpstr>The one who chooses righteousness will not bear guilt of the past</vt:lpstr>
      <vt:lpstr>Jesus came from a marred family but he chose the path of His Father</vt:lpstr>
      <vt:lpstr>Jesus dealt with unbelief in his own biological family</vt:lpstr>
      <vt:lpstr>His own brothers did not believe in Him</vt:lpstr>
      <vt:lpstr>As Jesus kept focused on his mission the unbelief within his family changed</vt:lpstr>
      <vt:lpstr>What mattered most to Jesus was not his physical but his spiritual family</vt:lpstr>
      <vt:lpstr>Jesus identified his true family and you can be part of it</vt:lpstr>
      <vt:lpstr>Jesus acknowledges those in his spiritual family</vt:lpstr>
      <vt:lpstr>The Family of Jesus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BAILEY</dc:creator>
  <cp:lastModifiedBy>PAUL BAILEY</cp:lastModifiedBy>
  <cp:revision>2</cp:revision>
  <dcterms:created xsi:type="dcterms:W3CDTF">2023-08-12T16:13:42Z</dcterms:created>
  <dcterms:modified xsi:type="dcterms:W3CDTF">2023-09-23T17:01:56Z</dcterms:modified>
</cp:coreProperties>
</file>