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1" r:id="rId6"/>
    <p:sldId id="262" r:id="rId7"/>
    <p:sldId id="265" r:id="rId8"/>
    <p:sldId id="266" r:id="rId9"/>
    <p:sldId id="268" r:id="rId10"/>
    <p:sldId id="269" r:id="rId11"/>
    <p:sldId id="267"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4758"/>
    <a:srgbClr val="303B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31" autoAdjust="0"/>
    <p:restoredTop sz="94660"/>
  </p:normalViewPr>
  <p:slideViewPr>
    <p:cSldViewPr snapToGrid="0">
      <p:cViewPr varScale="1">
        <p:scale>
          <a:sx n="63" d="100"/>
          <a:sy n="63" d="100"/>
        </p:scale>
        <p:origin x="5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D9A46-E9DC-5E19-715D-612B61481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D7BE81-6C9C-23CB-7F6A-9C91360452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F1F135-5521-43C5-FCE1-EF6A6FCD549F}"/>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5" name="Footer Placeholder 4">
            <a:extLst>
              <a:ext uri="{FF2B5EF4-FFF2-40B4-BE49-F238E27FC236}">
                <a16:creationId xmlns:a16="http://schemas.microsoft.com/office/drawing/2014/main" id="{59F93360-86D2-9EFA-9B82-3CE826B6A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3DB43-C880-2321-6C8C-E28A78059A89}"/>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2004836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3F58-7150-C99A-09DF-3575191497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715E84-8B3F-1255-690D-9DE6457EAA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89BA8F-419A-AFC9-0F74-EB15032D4FC2}"/>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5" name="Footer Placeholder 4">
            <a:extLst>
              <a:ext uri="{FF2B5EF4-FFF2-40B4-BE49-F238E27FC236}">
                <a16:creationId xmlns:a16="http://schemas.microsoft.com/office/drawing/2014/main" id="{CFC87BDC-BE6B-9B1C-C85C-8995B996D3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6169A-7BF4-F731-6FED-F6B5C258C7DC}"/>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154784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59B54-D589-6376-7ADA-19462D401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C97FE2-606F-7419-E8A3-E888A11F6F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DCD73-2AB4-5604-F022-A44AB34362B3}"/>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5" name="Footer Placeholder 4">
            <a:extLst>
              <a:ext uri="{FF2B5EF4-FFF2-40B4-BE49-F238E27FC236}">
                <a16:creationId xmlns:a16="http://schemas.microsoft.com/office/drawing/2014/main" id="{92FD9D38-05B4-377D-9DCD-CF7495D7B2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E5FFE-485E-A4AF-C086-D61C0C79F369}"/>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77606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E161-7DF0-C59C-E6EE-513CDFE1A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750228-2269-90BB-460D-FB194749C9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4AD11-D72D-C55C-7837-4041C91C9D11}"/>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5" name="Footer Placeholder 4">
            <a:extLst>
              <a:ext uri="{FF2B5EF4-FFF2-40B4-BE49-F238E27FC236}">
                <a16:creationId xmlns:a16="http://schemas.microsoft.com/office/drawing/2014/main" id="{78DE0950-7C08-E986-0F4A-A7519A118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E4AAE-1B4A-598B-63FB-E925F29EF333}"/>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242847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7A1CD-130D-AAD6-083C-9219AD694E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0F4469-5123-7D2E-FBA3-44D5344D82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9E4C6F-5781-E849-C8D8-D404375970D7}"/>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5" name="Footer Placeholder 4">
            <a:extLst>
              <a:ext uri="{FF2B5EF4-FFF2-40B4-BE49-F238E27FC236}">
                <a16:creationId xmlns:a16="http://schemas.microsoft.com/office/drawing/2014/main" id="{21D67235-E2A5-5ABF-E08C-CE55E7FFC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1A81D-A7D5-CCA4-8187-F029BE887105}"/>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220194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5D8B-30DB-E4FC-EF1D-38C513FD8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B3B02-AC94-548D-674D-850C030BBC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30EEC6-630E-0479-5749-2456CDE7EA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C2B5FE-92DD-ECCF-9865-61B0AC8AA997}"/>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6" name="Footer Placeholder 5">
            <a:extLst>
              <a:ext uri="{FF2B5EF4-FFF2-40B4-BE49-F238E27FC236}">
                <a16:creationId xmlns:a16="http://schemas.microsoft.com/office/drawing/2014/main" id="{06F180E1-6AEB-98BF-0F2F-44E439D385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5A62AE-A4F9-F555-055F-2A4812562C23}"/>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3333608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94180-AC43-8FF4-D702-B15E7A4EC1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E60395-6698-2CD7-DD29-3CBFE83D84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48008D-D9B1-BB41-FACB-BBE06740A5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AB4616-37A5-8A15-FA6D-CE952AEA81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0F3AA6-16BD-FE23-D35B-FCE3DA9AE4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C131B-35FA-0081-97F0-70352E3041ED}"/>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8" name="Footer Placeholder 7">
            <a:extLst>
              <a:ext uri="{FF2B5EF4-FFF2-40B4-BE49-F238E27FC236}">
                <a16:creationId xmlns:a16="http://schemas.microsoft.com/office/drawing/2014/main" id="{0BCBDCB8-5295-B6C2-557C-C7D95A7922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5CA28B-9759-E4AA-8973-D586103546AC}"/>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306329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9E8D-0ECD-E725-95C3-5822E26206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5B0A7-B265-CE2B-6BBA-DF14AF255E66}"/>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4" name="Footer Placeholder 3">
            <a:extLst>
              <a:ext uri="{FF2B5EF4-FFF2-40B4-BE49-F238E27FC236}">
                <a16:creationId xmlns:a16="http://schemas.microsoft.com/office/drawing/2014/main" id="{B41F70BF-3FE5-162D-1661-5ABA27C009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EEF321-21F7-B37F-886E-66BD8133CD80}"/>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46316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27DCD7-86C3-6DB2-B91A-B0999F90C08C}"/>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3" name="Footer Placeholder 2">
            <a:extLst>
              <a:ext uri="{FF2B5EF4-FFF2-40B4-BE49-F238E27FC236}">
                <a16:creationId xmlns:a16="http://schemas.microsoft.com/office/drawing/2014/main" id="{6555FBF0-B6A6-2805-202A-769DDCB81A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F1EA31-2599-D0F9-571F-373750D39512}"/>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883959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3288-8C2C-CADB-C2CF-BE727F1D7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9850F1-8495-FAD7-B395-66F2886B50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73DB58-69A2-C97D-188C-7210CE7DB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0306B9-FD18-5D68-3C72-9ABC399BC2CD}"/>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6" name="Footer Placeholder 5">
            <a:extLst>
              <a:ext uri="{FF2B5EF4-FFF2-40B4-BE49-F238E27FC236}">
                <a16:creationId xmlns:a16="http://schemas.microsoft.com/office/drawing/2014/main" id="{AED07284-199B-214C-9D97-B0A848F66E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AED447-BFFB-F85F-69F9-8F456D3FA35B}"/>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209463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4C31-66B6-8593-279E-081FD4420C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F249C1-F9CB-921F-7148-F9F90A2AA5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EB48CD-CE13-4ED2-94F2-63D28D2B91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7F42D5-6344-6F05-5320-E335877FFA0B}"/>
              </a:ext>
            </a:extLst>
          </p:cNvPr>
          <p:cNvSpPr>
            <a:spLocks noGrp="1"/>
          </p:cNvSpPr>
          <p:nvPr>
            <p:ph type="dt" sz="half" idx="10"/>
          </p:nvPr>
        </p:nvSpPr>
        <p:spPr/>
        <p:txBody>
          <a:bodyPr/>
          <a:lstStyle/>
          <a:p>
            <a:fld id="{77BBA156-DA9A-43C8-84F2-1B9E6689C97A}" type="datetimeFigureOut">
              <a:rPr lang="en-US" smtClean="0"/>
              <a:t>12/29/2023</a:t>
            </a:fld>
            <a:endParaRPr lang="en-US"/>
          </a:p>
        </p:txBody>
      </p:sp>
      <p:sp>
        <p:nvSpPr>
          <p:cNvPr id="6" name="Footer Placeholder 5">
            <a:extLst>
              <a:ext uri="{FF2B5EF4-FFF2-40B4-BE49-F238E27FC236}">
                <a16:creationId xmlns:a16="http://schemas.microsoft.com/office/drawing/2014/main" id="{48D4CC6F-0D8F-A847-3BC3-A9581DA074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B6136F-7FAC-FBAF-216B-940BE97CE976}"/>
              </a:ext>
            </a:extLst>
          </p:cNvPr>
          <p:cNvSpPr>
            <a:spLocks noGrp="1"/>
          </p:cNvSpPr>
          <p:nvPr>
            <p:ph type="sldNum" sz="quarter" idx="12"/>
          </p:nvPr>
        </p:nvSpPr>
        <p:spPr/>
        <p:txBody>
          <a:bodyPr/>
          <a:lstStyle/>
          <a:p>
            <a:fld id="{D73B9E9E-B6E7-4B51-AAC0-3472F01C43A6}" type="slidenum">
              <a:rPr lang="en-US" smtClean="0"/>
              <a:t>‹#›</a:t>
            </a:fld>
            <a:endParaRPr lang="en-US"/>
          </a:p>
        </p:txBody>
      </p:sp>
    </p:spTree>
    <p:extLst>
      <p:ext uri="{BB962C8B-B14F-4D97-AF65-F5344CB8AC3E}">
        <p14:creationId xmlns:p14="http://schemas.microsoft.com/office/powerpoint/2010/main" val="308009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68ACB7-7D61-0095-F668-B964DC2D01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600090-9E7A-189B-878A-4238EA41F8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082A6-F17F-49AF-5AE8-6F0D803752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BA156-DA9A-43C8-84F2-1B9E6689C97A}" type="datetimeFigureOut">
              <a:rPr lang="en-US" smtClean="0"/>
              <a:t>12/29/2023</a:t>
            </a:fld>
            <a:endParaRPr lang="en-US"/>
          </a:p>
        </p:txBody>
      </p:sp>
      <p:sp>
        <p:nvSpPr>
          <p:cNvPr id="5" name="Footer Placeholder 4">
            <a:extLst>
              <a:ext uri="{FF2B5EF4-FFF2-40B4-BE49-F238E27FC236}">
                <a16:creationId xmlns:a16="http://schemas.microsoft.com/office/drawing/2014/main" id="{94EC061F-6712-A149-AD07-0A0B6A0742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6019C0-D192-DAA7-36D8-E72A4464E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B9E9E-B6E7-4B51-AAC0-3472F01C43A6}" type="slidenum">
              <a:rPr lang="en-US" smtClean="0"/>
              <a:t>‹#›</a:t>
            </a:fld>
            <a:endParaRPr lang="en-US"/>
          </a:p>
        </p:txBody>
      </p:sp>
    </p:spTree>
    <p:extLst>
      <p:ext uri="{BB962C8B-B14F-4D97-AF65-F5344CB8AC3E}">
        <p14:creationId xmlns:p14="http://schemas.microsoft.com/office/powerpoint/2010/main" val="111851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1152348" y="713740"/>
            <a:ext cx="9947305" cy="1090657"/>
          </a:xfrm>
        </p:spPr>
        <p:txBody>
          <a:bodyPr anchor="ctr">
            <a:normAutofit/>
          </a:bodyPr>
          <a:lstStyle/>
          <a:p>
            <a:r>
              <a:rPr lang="en-US" sz="4800" dirty="0">
                <a:solidFill>
                  <a:srgbClr val="FFFFFF"/>
                </a:solidFill>
                <a:latin typeface="Britannic Bold" panose="020B0903060703020204" pitchFamily="34" charset="0"/>
              </a:rPr>
              <a:t>Redemption Provided</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1523997" y="1804397"/>
            <a:ext cx="9144000" cy="644636"/>
          </a:xfrm>
        </p:spPr>
        <p:txBody>
          <a:bodyPr>
            <a:noAutofit/>
          </a:bodyPr>
          <a:lstStyle/>
          <a:p>
            <a:r>
              <a:rPr lang="en-US" sz="4200" dirty="0">
                <a:solidFill>
                  <a:srgbClr val="FFFFFF"/>
                </a:solidFill>
                <a:latin typeface="Georgia" panose="02040502050405020303" pitchFamily="18" charset="0"/>
              </a:rPr>
              <a:t>Romans 8:1-4</a:t>
            </a:r>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t="12044" r="1" b="17886"/>
          <a:stretch/>
        </p:blipFill>
        <p:spPr>
          <a:xfrm>
            <a:off x="1975147" y="2987040"/>
            <a:ext cx="8301709" cy="3870960"/>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1937727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500960" y="462011"/>
            <a:ext cx="7901360" cy="969647"/>
          </a:xfrm>
          <a:noFill/>
        </p:spPr>
        <p:txBody>
          <a:bodyPr anchor="ctr">
            <a:normAutofit/>
          </a:bodyPr>
          <a:lstStyle/>
          <a:p>
            <a:pPr algn="l"/>
            <a:r>
              <a:rPr lang="en-US" sz="4800" dirty="0">
                <a:solidFill>
                  <a:schemeClr val="bg1"/>
                </a:solidFill>
                <a:latin typeface="Britannic Bold" panose="020B0903060703020204" pitchFamily="34" charset="0"/>
              </a:rPr>
              <a:t>He is our High Priest</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468791" y="1734054"/>
            <a:ext cx="10901354" cy="4991863"/>
          </a:xfrm>
          <a:noFill/>
        </p:spPr>
        <p:txBody>
          <a:bodyPr anchor="t">
            <a:normAutofit fontScale="92500" lnSpcReduction="10000"/>
          </a:bodyPr>
          <a:lstStyle/>
          <a:p>
            <a:pPr algn="l"/>
            <a:r>
              <a:rPr lang="en-US" sz="4100" dirty="0">
                <a:solidFill>
                  <a:schemeClr val="bg1"/>
                </a:solidFill>
                <a:latin typeface="Georgia" panose="02040502050405020303" pitchFamily="18" charset="0"/>
              </a:rPr>
              <a:t>Hebrews 2:17-18 </a:t>
            </a:r>
            <a:r>
              <a:rPr lang="en-US" sz="3200" dirty="0">
                <a:solidFill>
                  <a:schemeClr val="bg1"/>
                </a:solidFill>
              </a:rPr>
              <a:t>Therefore, in all things He had to be made like </a:t>
            </a:r>
            <a:r>
              <a:rPr lang="en-US" sz="3200" i="1" dirty="0">
                <a:solidFill>
                  <a:schemeClr val="bg1"/>
                </a:solidFill>
              </a:rPr>
              <a:t>His</a:t>
            </a:r>
            <a:r>
              <a:rPr lang="en-US" sz="3200" dirty="0">
                <a:solidFill>
                  <a:schemeClr val="bg1"/>
                </a:solidFill>
              </a:rPr>
              <a:t> brethren, that He might be a merciful and faithful High Priest in things </a:t>
            </a:r>
            <a:r>
              <a:rPr lang="en-US" sz="3200" i="1" dirty="0">
                <a:solidFill>
                  <a:schemeClr val="bg1"/>
                </a:solidFill>
              </a:rPr>
              <a:t>pertaining</a:t>
            </a:r>
            <a:r>
              <a:rPr lang="en-US" sz="3200" dirty="0">
                <a:solidFill>
                  <a:schemeClr val="bg1"/>
                </a:solidFill>
              </a:rPr>
              <a:t> to God, to make propitiation for the sins of the people. </a:t>
            </a:r>
            <a:r>
              <a:rPr lang="en-US" sz="3200" baseline="30000" dirty="0">
                <a:solidFill>
                  <a:schemeClr val="bg1"/>
                </a:solidFill>
              </a:rPr>
              <a:t>18 </a:t>
            </a:r>
            <a:r>
              <a:rPr lang="en-US" sz="3200" dirty="0">
                <a:solidFill>
                  <a:schemeClr val="bg1"/>
                </a:solidFill>
              </a:rPr>
              <a:t>For in that He Himself has suffered, being tempted, He is able to aid those who are tempted.</a:t>
            </a:r>
          </a:p>
          <a:p>
            <a:pPr algn="l"/>
            <a:r>
              <a:rPr lang="en-US" sz="4100" dirty="0">
                <a:solidFill>
                  <a:schemeClr val="bg1"/>
                </a:solidFill>
                <a:latin typeface="Georgia" panose="02040502050405020303" pitchFamily="18" charset="0"/>
              </a:rPr>
              <a:t>Heb 4:14-16 </a:t>
            </a:r>
            <a:r>
              <a:rPr lang="en-US" sz="3200" dirty="0">
                <a:solidFill>
                  <a:schemeClr val="bg1"/>
                </a:solidFill>
              </a:rPr>
              <a:t>Seeing then that we have a great High Priest who has passed through the heavens, Jesus the Son of God, let us hold fast </a:t>
            </a:r>
            <a:r>
              <a:rPr lang="en-US" sz="3200" i="1" dirty="0">
                <a:solidFill>
                  <a:schemeClr val="bg1"/>
                </a:solidFill>
              </a:rPr>
              <a:t>our</a:t>
            </a:r>
            <a:r>
              <a:rPr lang="en-US" sz="3200" dirty="0">
                <a:solidFill>
                  <a:schemeClr val="bg1"/>
                </a:solidFill>
              </a:rPr>
              <a:t> confession. </a:t>
            </a:r>
            <a:r>
              <a:rPr lang="en-US" sz="3200" baseline="30000" dirty="0">
                <a:solidFill>
                  <a:schemeClr val="bg1"/>
                </a:solidFill>
              </a:rPr>
              <a:t>15 </a:t>
            </a:r>
            <a:r>
              <a:rPr lang="en-US" sz="3200" dirty="0">
                <a:solidFill>
                  <a:schemeClr val="bg1"/>
                </a:solidFill>
              </a:rPr>
              <a:t>For we do not have a High Priest who cannot sympathize with our weaknesses, but was in all </a:t>
            </a:r>
            <a:r>
              <a:rPr lang="en-US" sz="3200" i="1" dirty="0">
                <a:solidFill>
                  <a:schemeClr val="bg1"/>
                </a:solidFill>
              </a:rPr>
              <a:t>points</a:t>
            </a:r>
            <a:r>
              <a:rPr lang="en-US" sz="3200" dirty="0">
                <a:solidFill>
                  <a:schemeClr val="bg1"/>
                </a:solidFill>
              </a:rPr>
              <a:t> tempted as </a:t>
            </a:r>
            <a:r>
              <a:rPr lang="en-US" sz="3200" i="1" dirty="0">
                <a:solidFill>
                  <a:schemeClr val="bg1"/>
                </a:solidFill>
              </a:rPr>
              <a:t>we are,</a:t>
            </a:r>
            <a:r>
              <a:rPr lang="en-US" sz="3200" dirty="0">
                <a:solidFill>
                  <a:schemeClr val="bg1"/>
                </a:solidFill>
              </a:rPr>
              <a:t> </a:t>
            </a:r>
            <a:r>
              <a:rPr lang="en-US" sz="3200" i="1" dirty="0">
                <a:solidFill>
                  <a:schemeClr val="bg1"/>
                </a:solidFill>
              </a:rPr>
              <a:t>yet</a:t>
            </a:r>
            <a:r>
              <a:rPr lang="en-US" sz="3200" dirty="0">
                <a:solidFill>
                  <a:schemeClr val="bg1"/>
                </a:solidFill>
              </a:rPr>
              <a:t> without sin. </a:t>
            </a:r>
            <a:r>
              <a:rPr lang="en-US" sz="3200" baseline="30000" dirty="0">
                <a:solidFill>
                  <a:schemeClr val="bg1"/>
                </a:solidFill>
              </a:rPr>
              <a:t>16 </a:t>
            </a:r>
            <a:r>
              <a:rPr lang="en-US" sz="3200" dirty="0">
                <a:solidFill>
                  <a:schemeClr val="bg1"/>
                </a:solidFill>
              </a:rPr>
              <a:t>Let us therefore come boldly to the throne of grace, that we may obtain mercy and find grace to help in time of need.</a:t>
            </a:r>
            <a:endParaRPr lang="en-US" sz="32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92028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A cross on a hill&#10;&#10;Description automatically generated">
            <a:extLst>
              <a:ext uri="{FF2B5EF4-FFF2-40B4-BE49-F238E27FC236}">
                <a16:creationId xmlns:a16="http://schemas.microsoft.com/office/drawing/2014/main" id="{659909B7-5BD1-AAC0-C5CC-0251B1857CC9}"/>
              </a:ext>
            </a:extLst>
          </p:cNvPr>
          <p:cNvPicPr>
            <a:picLocks noChangeAspect="1"/>
          </p:cNvPicPr>
          <p:nvPr/>
        </p:nvPicPr>
        <p:blipFill rotWithShape="1">
          <a:blip r:embed="rId2">
            <a:extLst>
              <a:ext uri="{28A0092B-C50C-407E-A947-70E740481C1C}">
                <a14:useLocalDpi xmlns:a14="http://schemas.microsoft.com/office/drawing/2010/main" val="0"/>
              </a:ext>
            </a:extLst>
          </a:blip>
          <a:srcRect t="-1" b="14719"/>
          <a:stretch/>
        </p:blipFill>
        <p:spPr>
          <a:xfrm>
            <a:off x="18699" y="457200"/>
            <a:ext cx="12173301" cy="5458691"/>
          </a:xfrm>
          <a:prstGeom prst="rect">
            <a:avLst/>
          </a:prstGeom>
        </p:spPr>
      </p:pic>
      <p:pic>
        <p:nvPicPr>
          <p:cNvPr id="5" name="Picture 4" descr="A sheet music with black and white text&#10;&#10;Description automatically generated">
            <a:extLst>
              <a:ext uri="{FF2B5EF4-FFF2-40B4-BE49-F238E27FC236}">
                <a16:creationId xmlns:a16="http://schemas.microsoft.com/office/drawing/2014/main" id="{9379B222-7581-95C2-5A1F-B049F27309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091" y="942109"/>
            <a:ext cx="3585876" cy="5271237"/>
          </a:xfrm>
          <a:prstGeom prst="rect">
            <a:avLst/>
          </a:prstGeom>
        </p:spPr>
      </p:pic>
      <p:pic>
        <p:nvPicPr>
          <p:cNvPr id="7" name="Picture 6" descr="A white sign with black text&#10;&#10;Description automatically generated">
            <a:extLst>
              <a:ext uri="{FF2B5EF4-FFF2-40B4-BE49-F238E27FC236}">
                <a16:creationId xmlns:a16="http://schemas.microsoft.com/office/drawing/2014/main" id="{8649019E-9906-FB76-708F-1D6B36DBB710}"/>
              </a:ext>
            </a:extLst>
          </p:cNvPr>
          <p:cNvPicPr>
            <a:picLocks noChangeAspect="1"/>
          </p:cNvPicPr>
          <p:nvPr/>
        </p:nvPicPr>
        <p:blipFill rotWithShape="1">
          <a:blip r:embed="rId4">
            <a:extLst>
              <a:ext uri="{28A0092B-C50C-407E-A947-70E740481C1C}">
                <a14:useLocalDpi xmlns:a14="http://schemas.microsoft.com/office/drawing/2010/main" val="0"/>
              </a:ext>
            </a:extLst>
          </a:blip>
          <a:srcRect l="16506" t="4347" r="15323" b="8666"/>
          <a:stretch/>
        </p:blipFill>
        <p:spPr>
          <a:xfrm>
            <a:off x="6788726" y="846373"/>
            <a:ext cx="4281056" cy="5462707"/>
          </a:xfrm>
          <a:prstGeom prst="rect">
            <a:avLst/>
          </a:prstGeom>
        </p:spPr>
      </p:pic>
    </p:spTree>
    <p:extLst>
      <p:ext uri="{BB962C8B-B14F-4D97-AF65-F5344CB8AC3E}">
        <p14:creationId xmlns:p14="http://schemas.microsoft.com/office/powerpoint/2010/main" val="267047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1152348" y="713740"/>
            <a:ext cx="9947305" cy="1090657"/>
          </a:xfrm>
        </p:spPr>
        <p:txBody>
          <a:bodyPr anchor="ctr">
            <a:normAutofit/>
          </a:bodyPr>
          <a:lstStyle/>
          <a:p>
            <a:r>
              <a:rPr lang="en-US" sz="4800" dirty="0">
                <a:solidFill>
                  <a:srgbClr val="FFFFFF"/>
                </a:solidFill>
                <a:latin typeface="Britannic Bold" panose="020B0903060703020204" pitchFamily="34" charset="0"/>
              </a:rPr>
              <a:t>Redemption Provided</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1523997" y="1804397"/>
            <a:ext cx="9144000" cy="644636"/>
          </a:xfrm>
        </p:spPr>
        <p:txBody>
          <a:bodyPr>
            <a:noAutofit/>
          </a:bodyPr>
          <a:lstStyle/>
          <a:p>
            <a:r>
              <a:rPr lang="en-US" sz="4200" dirty="0">
                <a:solidFill>
                  <a:srgbClr val="FFFFFF"/>
                </a:solidFill>
                <a:latin typeface="Georgia" panose="02040502050405020303" pitchFamily="18" charset="0"/>
              </a:rPr>
              <a:t>Romans 8:1-4</a:t>
            </a:r>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t="12044" r="1" b="17886"/>
          <a:stretch/>
        </p:blipFill>
        <p:spPr>
          <a:xfrm>
            <a:off x="1975147" y="2987040"/>
            <a:ext cx="8301709" cy="3870960"/>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3836814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629640" y="630936"/>
            <a:ext cx="7071640" cy="969647"/>
          </a:xfrm>
          <a:noFill/>
        </p:spPr>
        <p:txBody>
          <a:bodyPr anchor="ctr">
            <a:normAutofit/>
          </a:bodyPr>
          <a:lstStyle/>
          <a:p>
            <a:pPr algn="l"/>
            <a:r>
              <a:rPr lang="en-US" sz="4200" dirty="0">
                <a:solidFill>
                  <a:schemeClr val="bg1"/>
                </a:solidFill>
                <a:latin typeface="Britannic Bold" panose="020B0903060703020204" pitchFamily="34" charset="0"/>
              </a:rPr>
              <a:t>God provided His own Son </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643300" y="2101129"/>
            <a:ext cx="10633381" cy="3995515"/>
          </a:xfrm>
          <a:noFill/>
        </p:spPr>
        <p:txBody>
          <a:bodyPr anchor="t">
            <a:normAutofit/>
          </a:bodyPr>
          <a:lstStyle/>
          <a:p>
            <a:pPr algn="l"/>
            <a:r>
              <a:rPr lang="en-US" sz="3800" dirty="0">
                <a:solidFill>
                  <a:schemeClr val="bg1"/>
                </a:solidFill>
                <a:latin typeface="Georgia" panose="02040502050405020303" pitchFamily="18" charset="0"/>
              </a:rPr>
              <a:t>Rom 8:1-2 </a:t>
            </a:r>
            <a:r>
              <a:rPr lang="en-US" sz="3200" dirty="0">
                <a:solidFill>
                  <a:schemeClr val="bg1"/>
                </a:solidFill>
              </a:rPr>
              <a:t>There is therefore now no condemnation for those who are in Christ Jesus.  For the law of the Spirit of life in Christ Jesus has made me free from the law of sin and death. </a:t>
            </a:r>
          </a:p>
          <a:p>
            <a:pPr algn="l"/>
            <a:r>
              <a:rPr lang="en-US" sz="3200" baseline="30000" dirty="0">
                <a:solidFill>
                  <a:schemeClr val="bg1"/>
                </a:solidFill>
              </a:rPr>
              <a:t>3 </a:t>
            </a:r>
            <a:r>
              <a:rPr lang="en-US" sz="3200" dirty="0">
                <a:solidFill>
                  <a:schemeClr val="bg1"/>
                </a:solidFill>
              </a:rPr>
              <a:t>For what the law could not do in that it was weak through the flesh, God </a:t>
            </a:r>
            <a:r>
              <a:rPr lang="en-US" sz="3200" i="1" dirty="0">
                <a:solidFill>
                  <a:schemeClr val="bg1"/>
                </a:solidFill>
              </a:rPr>
              <a:t>did</a:t>
            </a:r>
            <a:r>
              <a:rPr lang="en-US" sz="3200" dirty="0">
                <a:solidFill>
                  <a:schemeClr val="bg1"/>
                </a:solidFill>
              </a:rPr>
              <a:t> by sending His own Son in the likeness of sinful flesh, </a:t>
            </a:r>
            <a:r>
              <a:rPr lang="en-US" sz="3200" u="sng" dirty="0">
                <a:solidFill>
                  <a:schemeClr val="bg1"/>
                </a:solidFill>
              </a:rPr>
              <a:t>on account of sin</a:t>
            </a:r>
            <a:r>
              <a:rPr lang="en-US" sz="3200" dirty="0">
                <a:solidFill>
                  <a:schemeClr val="bg1"/>
                </a:solidFill>
              </a:rPr>
              <a:t>: He condemned sin in the flesh..</a:t>
            </a:r>
            <a:endParaRPr lang="en-US" sz="3800" dirty="0">
              <a:solidFill>
                <a:schemeClr val="bg1"/>
              </a:solidFill>
              <a:latin typeface="Georgia" panose="02040502050405020303" pitchFamily="18" charset="0"/>
            </a:endParaRPr>
          </a:p>
        </p:txBody>
      </p:sp>
      <p:sp>
        <p:nvSpPr>
          <p:cNvPr id="7" name="TextBox 6">
            <a:extLst>
              <a:ext uri="{FF2B5EF4-FFF2-40B4-BE49-F238E27FC236}">
                <a16:creationId xmlns:a16="http://schemas.microsoft.com/office/drawing/2014/main" id="{3A04486B-22F7-F8C2-EE13-CCA39D63E6CE}"/>
              </a:ext>
            </a:extLst>
          </p:cNvPr>
          <p:cNvSpPr txBox="1"/>
          <p:nvPr/>
        </p:nvSpPr>
        <p:spPr>
          <a:xfrm>
            <a:off x="1061027" y="4950625"/>
            <a:ext cx="4936783" cy="492443"/>
          </a:xfrm>
          <a:prstGeom prst="rect">
            <a:avLst/>
          </a:prstGeom>
          <a:noFill/>
        </p:spPr>
        <p:txBody>
          <a:bodyPr wrap="square" rtlCol="0">
            <a:spAutoFit/>
          </a:bodyPr>
          <a:lstStyle/>
          <a:p>
            <a:pPr algn="ctr"/>
            <a:r>
              <a:rPr lang="en-US" sz="2600" dirty="0">
                <a:solidFill>
                  <a:schemeClr val="bg1"/>
                </a:solidFill>
              </a:rPr>
              <a:t>(an offering for sin, a sin-offering)</a:t>
            </a:r>
          </a:p>
        </p:txBody>
      </p:sp>
    </p:spTree>
    <p:extLst>
      <p:ext uri="{BB962C8B-B14F-4D97-AF65-F5344CB8AC3E}">
        <p14:creationId xmlns:p14="http://schemas.microsoft.com/office/powerpoint/2010/main" val="210186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oup of crosses in a field&#10;&#10;Description automatically generated">
            <a:extLst>
              <a:ext uri="{FF2B5EF4-FFF2-40B4-BE49-F238E27FC236}">
                <a16:creationId xmlns:a16="http://schemas.microsoft.com/office/drawing/2014/main" id="{AAD22673-3735-CE34-EF1B-CAA0280003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428" y="300780"/>
            <a:ext cx="11626176" cy="6118405"/>
          </a:xfrm>
          <a:prstGeom prst="rect">
            <a:avLst/>
          </a:prstGeom>
        </p:spPr>
      </p:pic>
      <p:sp>
        <p:nvSpPr>
          <p:cNvPr id="8" name="Rectangle 7">
            <a:extLst>
              <a:ext uri="{FF2B5EF4-FFF2-40B4-BE49-F238E27FC236}">
                <a16:creationId xmlns:a16="http://schemas.microsoft.com/office/drawing/2014/main" id="{B6020208-FC28-E967-7FF7-ECFD87F36D42}"/>
              </a:ext>
            </a:extLst>
          </p:cNvPr>
          <p:cNvSpPr/>
          <p:nvPr/>
        </p:nvSpPr>
        <p:spPr>
          <a:xfrm>
            <a:off x="285457" y="260767"/>
            <a:ext cx="11716051" cy="6154343"/>
          </a:xfrm>
          <a:prstGeom prst="rect">
            <a:avLst/>
          </a:prstGeom>
          <a:solidFill>
            <a:schemeClr val="tx1">
              <a:alpha val="5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629640" y="630936"/>
            <a:ext cx="7853960" cy="969647"/>
          </a:xfrm>
          <a:noFill/>
        </p:spPr>
        <p:txBody>
          <a:bodyPr anchor="ctr">
            <a:normAutofit/>
          </a:bodyPr>
          <a:lstStyle/>
          <a:p>
            <a:pPr algn="l"/>
            <a:r>
              <a:rPr lang="en-US" sz="4200" dirty="0">
                <a:solidFill>
                  <a:schemeClr val="bg1"/>
                </a:solidFill>
                <a:latin typeface="Britannic Bold" panose="020B0903060703020204" pitchFamily="34" charset="0"/>
              </a:rPr>
              <a:t>The Work of Christ at Calvary</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426114" y="1925743"/>
            <a:ext cx="10523681" cy="3995515"/>
          </a:xfrm>
          <a:noFill/>
        </p:spPr>
        <p:txBody>
          <a:bodyPr anchor="t">
            <a:normAutofit/>
          </a:bodyPr>
          <a:lstStyle/>
          <a:p>
            <a:pPr algn="l"/>
            <a:r>
              <a:rPr lang="en-US" sz="3600" dirty="0">
                <a:solidFill>
                  <a:schemeClr val="bg1"/>
                </a:solidFill>
                <a:latin typeface="Georgia" panose="02040502050405020303" pitchFamily="18" charset="0"/>
              </a:rPr>
              <a:t>Man is unable to be righteous through self effort due to the law of sin and death</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Gen 2:17 </a:t>
            </a:r>
            <a:r>
              <a:rPr lang="en-US" sz="3200" dirty="0">
                <a:solidFill>
                  <a:schemeClr val="bg1"/>
                </a:solidFill>
              </a:rPr>
              <a:t>tree of knowledge of good and evil you shall not eat, in the day that you eat of it you</a:t>
            </a:r>
            <a:r>
              <a:rPr lang="en-US" sz="3200" baseline="30000" dirty="0">
                <a:solidFill>
                  <a:schemeClr val="bg1"/>
                </a:solidFill>
              </a:rPr>
              <a:t> </a:t>
            </a:r>
            <a:r>
              <a:rPr lang="en-US" sz="3200" dirty="0">
                <a:solidFill>
                  <a:schemeClr val="bg1"/>
                </a:solidFill>
              </a:rPr>
              <a:t>shall surely die.”</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Eph 2:1 </a:t>
            </a:r>
            <a:r>
              <a:rPr lang="en-US" sz="3200" dirty="0">
                <a:solidFill>
                  <a:schemeClr val="bg1"/>
                </a:solidFill>
              </a:rPr>
              <a:t>And you </a:t>
            </a:r>
            <a:r>
              <a:rPr lang="en-US" sz="3200" i="1" dirty="0">
                <a:solidFill>
                  <a:schemeClr val="bg1"/>
                </a:solidFill>
              </a:rPr>
              <a:t>He made alive,</a:t>
            </a:r>
            <a:r>
              <a:rPr lang="en-US" sz="3200" dirty="0">
                <a:solidFill>
                  <a:schemeClr val="bg1"/>
                </a:solidFill>
              </a:rPr>
              <a:t> who were dead in trespasses and sins, </a:t>
            </a:r>
            <a:r>
              <a:rPr lang="en-US" sz="3200" baseline="30000" dirty="0">
                <a:solidFill>
                  <a:schemeClr val="bg1"/>
                </a:solidFill>
              </a:rPr>
              <a:t>2 </a:t>
            </a:r>
            <a:r>
              <a:rPr lang="en-US" sz="3200" dirty="0">
                <a:solidFill>
                  <a:schemeClr val="bg1"/>
                </a:solidFill>
              </a:rPr>
              <a:t>in which you once walked according to the course of this world, </a:t>
            </a:r>
            <a:endParaRPr lang="en-US" sz="3800" dirty="0">
              <a:solidFill>
                <a:schemeClr val="bg1"/>
              </a:solidFill>
              <a:latin typeface="Georgia" panose="02040502050405020303" pitchFamily="18" charset="0"/>
            </a:endParaRPr>
          </a:p>
          <a:p>
            <a:pPr marL="571500" indent="-5715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7066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629640" y="630936"/>
            <a:ext cx="7853960" cy="969647"/>
          </a:xfrm>
          <a:noFill/>
        </p:spPr>
        <p:txBody>
          <a:bodyPr anchor="ctr">
            <a:normAutofit/>
          </a:bodyPr>
          <a:lstStyle/>
          <a:p>
            <a:pPr algn="l"/>
            <a:r>
              <a:rPr lang="en-US" sz="4200" dirty="0">
                <a:solidFill>
                  <a:schemeClr val="bg1"/>
                </a:solidFill>
                <a:latin typeface="Britannic Bold" panose="020B0903060703020204" pitchFamily="34" charset="0"/>
              </a:rPr>
              <a:t>Satan had the power of death</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471018" y="1734054"/>
            <a:ext cx="10636864" cy="3995515"/>
          </a:xfrm>
          <a:noFill/>
        </p:spPr>
        <p:txBody>
          <a:bodyPr anchor="t">
            <a:normAutofit fontScale="92500"/>
          </a:bodyPr>
          <a:lstStyle/>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Romans 3:23/6:23 </a:t>
            </a:r>
            <a:r>
              <a:rPr lang="en-US" sz="3400" dirty="0">
                <a:solidFill>
                  <a:schemeClr val="bg1"/>
                </a:solidFill>
              </a:rPr>
              <a:t>for all have sinned and fall short of the glory of God..</a:t>
            </a:r>
            <a:r>
              <a:rPr lang="en-US" sz="3600" dirty="0">
                <a:solidFill>
                  <a:schemeClr val="bg1"/>
                </a:solidFill>
              </a:rPr>
              <a:t> the wages of sin </a:t>
            </a:r>
            <a:r>
              <a:rPr lang="en-US" sz="3600" i="1" dirty="0">
                <a:solidFill>
                  <a:schemeClr val="bg1"/>
                </a:solidFill>
              </a:rPr>
              <a:t>is</a:t>
            </a:r>
            <a:r>
              <a:rPr lang="en-US" sz="3600" dirty="0">
                <a:solidFill>
                  <a:schemeClr val="bg1"/>
                </a:solidFill>
              </a:rPr>
              <a:t> death, but the gift of God </a:t>
            </a:r>
            <a:r>
              <a:rPr lang="en-US" sz="3600" i="1" dirty="0">
                <a:solidFill>
                  <a:schemeClr val="bg1"/>
                </a:solidFill>
              </a:rPr>
              <a:t>is</a:t>
            </a:r>
            <a:r>
              <a:rPr lang="en-US" sz="3600" dirty="0">
                <a:solidFill>
                  <a:schemeClr val="bg1"/>
                </a:solidFill>
              </a:rPr>
              <a:t> eternal life in Christ Jesus our Lord.</a:t>
            </a:r>
          </a:p>
          <a:p>
            <a:pPr marL="571500" indent="-571500" algn="l">
              <a:buClr>
                <a:srgbClr val="FFC000"/>
              </a:buClr>
              <a:buFont typeface="Georgia" panose="02040502050405020303" pitchFamily="18" charset="0"/>
              <a:buChar char="—"/>
            </a:pPr>
            <a:r>
              <a:rPr lang="en-US" sz="4100" dirty="0">
                <a:solidFill>
                  <a:schemeClr val="bg1"/>
                </a:solidFill>
                <a:latin typeface="Georgia" panose="02040502050405020303" pitchFamily="18" charset="0"/>
              </a:rPr>
              <a:t>Heb 2:14-15 </a:t>
            </a:r>
            <a:r>
              <a:rPr lang="en-US" sz="3600" dirty="0">
                <a:solidFill>
                  <a:schemeClr val="bg1"/>
                </a:solidFill>
              </a:rPr>
              <a:t>as the children have partaken of flesh and blood, He Himself shared in the same, that through death He might destroy him who had the power of death, that is, the devil, </a:t>
            </a:r>
            <a:r>
              <a:rPr lang="en-US" sz="3600" baseline="30000" dirty="0">
                <a:solidFill>
                  <a:schemeClr val="bg1"/>
                </a:solidFill>
              </a:rPr>
              <a:t>15 </a:t>
            </a:r>
            <a:r>
              <a:rPr lang="en-US" sz="3600" dirty="0">
                <a:solidFill>
                  <a:schemeClr val="bg1"/>
                </a:solidFill>
              </a:rPr>
              <a:t>and release those who through fear of death were all their lifetime subject to bondage. </a:t>
            </a:r>
            <a:endParaRPr lang="en-US" sz="34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33508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629640" y="630936"/>
            <a:ext cx="8183056" cy="969647"/>
          </a:xfrm>
          <a:noFill/>
        </p:spPr>
        <p:txBody>
          <a:bodyPr anchor="ctr">
            <a:normAutofit/>
          </a:bodyPr>
          <a:lstStyle/>
          <a:p>
            <a:pPr algn="l"/>
            <a:r>
              <a:rPr lang="en-US" sz="4800" dirty="0">
                <a:solidFill>
                  <a:schemeClr val="bg1"/>
                </a:solidFill>
                <a:latin typeface="Britannic Bold" panose="020B0903060703020204" pitchFamily="34" charset="0"/>
              </a:rPr>
              <a:t>Christ our Sin Offering</a:t>
            </a:r>
          </a:p>
        </p:txBody>
      </p:sp>
      <p:pic>
        <p:nvPicPr>
          <p:cNvPr id="7" name="Picture 6" descr="A yellow text on a brown background&#10;&#10;Description automatically generated">
            <a:extLst>
              <a:ext uri="{FF2B5EF4-FFF2-40B4-BE49-F238E27FC236}">
                <a16:creationId xmlns:a16="http://schemas.microsoft.com/office/drawing/2014/main" id="{C9EE8EF9-D2B7-C63F-F1FE-CED90B64FD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258" y="1756325"/>
            <a:ext cx="11643991" cy="4541830"/>
          </a:xfrm>
          <a:prstGeom prst="rect">
            <a:avLst/>
          </a:prstGeom>
        </p:spPr>
      </p:pic>
      <p:sp>
        <p:nvSpPr>
          <p:cNvPr id="8" name="Rectangle 7">
            <a:extLst>
              <a:ext uri="{FF2B5EF4-FFF2-40B4-BE49-F238E27FC236}">
                <a16:creationId xmlns:a16="http://schemas.microsoft.com/office/drawing/2014/main" id="{4EDA4235-D858-4B12-DBE8-33E56B413D2E}"/>
              </a:ext>
            </a:extLst>
          </p:cNvPr>
          <p:cNvSpPr/>
          <p:nvPr/>
        </p:nvSpPr>
        <p:spPr>
          <a:xfrm>
            <a:off x="235751" y="1702182"/>
            <a:ext cx="11720498" cy="458597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641635" y="1821226"/>
            <a:ext cx="9589362" cy="4117105"/>
          </a:xfrm>
          <a:noFill/>
        </p:spPr>
        <p:txBody>
          <a:bodyPr anchor="t">
            <a:normAutofit/>
          </a:bodyPr>
          <a:lstStyle/>
          <a:p>
            <a:pPr algn="l"/>
            <a:r>
              <a:rPr lang="en-US" sz="3800" dirty="0">
                <a:solidFill>
                  <a:schemeClr val="bg1"/>
                </a:solidFill>
                <a:latin typeface="Georgia" panose="02040502050405020303" pitchFamily="18" charset="0"/>
              </a:rPr>
              <a:t>Isaiah 53:5-8 </a:t>
            </a:r>
            <a:r>
              <a:rPr lang="en-US" sz="3200" dirty="0">
                <a:solidFill>
                  <a:schemeClr val="bg1"/>
                </a:solidFill>
              </a:rPr>
              <a:t>But He </a:t>
            </a:r>
            <a:r>
              <a:rPr lang="en-US" sz="3200" i="1" dirty="0">
                <a:solidFill>
                  <a:schemeClr val="bg1"/>
                </a:solidFill>
              </a:rPr>
              <a:t>was</a:t>
            </a:r>
            <a:r>
              <a:rPr lang="en-US" sz="3200" dirty="0">
                <a:solidFill>
                  <a:schemeClr val="bg1"/>
                </a:solidFill>
              </a:rPr>
              <a:t> wounded</a:t>
            </a:r>
            <a:r>
              <a:rPr lang="en-US" sz="3200" baseline="30000" dirty="0">
                <a:solidFill>
                  <a:schemeClr val="bg1"/>
                </a:solidFill>
              </a:rPr>
              <a:t> </a:t>
            </a:r>
            <a:r>
              <a:rPr lang="en-US" sz="3200" dirty="0">
                <a:solidFill>
                  <a:schemeClr val="bg1"/>
                </a:solidFill>
              </a:rPr>
              <a:t>for our trans-</a:t>
            </a:r>
            <a:r>
              <a:rPr lang="en-US" sz="3200" dirty="0" err="1">
                <a:solidFill>
                  <a:schemeClr val="bg1"/>
                </a:solidFill>
              </a:rPr>
              <a:t>gressions</a:t>
            </a:r>
            <a:r>
              <a:rPr lang="en-US" sz="3200" dirty="0">
                <a:solidFill>
                  <a:schemeClr val="bg1"/>
                </a:solidFill>
              </a:rPr>
              <a:t>, </a:t>
            </a:r>
            <a:r>
              <a:rPr lang="en-US" sz="3200" i="1" dirty="0">
                <a:solidFill>
                  <a:schemeClr val="bg1"/>
                </a:solidFill>
              </a:rPr>
              <a:t>He was</a:t>
            </a:r>
            <a:r>
              <a:rPr lang="en-US" sz="3200" dirty="0">
                <a:solidFill>
                  <a:schemeClr val="bg1"/>
                </a:solidFill>
              </a:rPr>
              <a:t> bruised for our iniquities; The </a:t>
            </a:r>
            <a:r>
              <a:rPr lang="en-US" sz="3200" dirty="0" err="1">
                <a:solidFill>
                  <a:schemeClr val="bg1"/>
                </a:solidFill>
              </a:rPr>
              <a:t>chas-tisement</a:t>
            </a:r>
            <a:r>
              <a:rPr lang="en-US" sz="3200" dirty="0">
                <a:solidFill>
                  <a:schemeClr val="bg1"/>
                </a:solidFill>
              </a:rPr>
              <a:t> for our peace </a:t>
            </a:r>
            <a:r>
              <a:rPr lang="en-US" sz="3200" i="1" dirty="0">
                <a:solidFill>
                  <a:schemeClr val="bg1"/>
                </a:solidFill>
              </a:rPr>
              <a:t>was</a:t>
            </a:r>
            <a:r>
              <a:rPr lang="en-US" sz="3200" dirty="0">
                <a:solidFill>
                  <a:schemeClr val="bg1"/>
                </a:solidFill>
              </a:rPr>
              <a:t> upon Him, And by His stripes</a:t>
            </a:r>
            <a:r>
              <a:rPr lang="en-US" sz="3200" baseline="30000" dirty="0">
                <a:solidFill>
                  <a:schemeClr val="bg1"/>
                </a:solidFill>
              </a:rPr>
              <a:t> </a:t>
            </a:r>
            <a:r>
              <a:rPr lang="en-US" sz="3200" dirty="0">
                <a:solidFill>
                  <a:schemeClr val="bg1"/>
                </a:solidFill>
              </a:rPr>
              <a:t>we are healed. </a:t>
            </a:r>
            <a:r>
              <a:rPr lang="en-US" sz="3200" baseline="30000" dirty="0">
                <a:solidFill>
                  <a:schemeClr val="bg1"/>
                </a:solidFill>
              </a:rPr>
              <a:t>6 </a:t>
            </a:r>
            <a:r>
              <a:rPr lang="en-US" sz="3200" dirty="0">
                <a:solidFill>
                  <a:schemeClr val="bg1"/>
                </a:solidFill>
              </a:rPr>
              <a:t>All we like sheep have gone astray; And the </a:t>
            </a:r>
            <a:r>
              <a:rPr lang="en-US" sz="3200" cap="small" dirty="0">
                <a:solidFill>
                  <a:schemeClr val="bg1"/>
                </a:solidFill>
                <a:effectLst/>
              </a:rPr>
              <a:t>Lord</a:t>
            </a:r>
            <a:r>
              <a:rPr lang="en-US" sz="3200" dirty="0">
                <a:solidFill>
                  <a:schemeClr val="bg1"/>
                </a:solidFill>
              </a:rPr>
              <a:t> has laid on Him the iniquity of us all.</a:t>
            </a:r>
          </a:p>
          <a:p>
            <a:pPr algn="l"/>
            <a:r>
              <a:rPr lang="en-US" sz="3800" dirty="0">
                <a:solidFill>
                  <a:schemeClr val="bg1"/>
                </a:solidFill>
                <a:latin typeface="Georgia" panose="02040502050405020303" pitchFamily="18" charset="0"/>
              </a:rPr>
              <a:t>Rom 5:8</a:t>
            </a:r>
            <a:r>
              <a:rPr lang="en-US" sz="3200" dirty="0">
                <a:solidFill>
                  <a:schemeClr val="bg1"/>
                </a:solidFill>
                <a:latin typeface="Georgia" panose="02040502050405020303" pitchFamily="18" charset="0"/>
              </a:rPr>
              <a:t> </a:t>
            </a:r>
            <a:r>
              <a:rPr lang="en-US" sz="3200" dirty="0">
                <a:solidFill>
                  <a:schemeClr val="bg1"/>
                </a:solidFill>
              </a:rPr>
              <a:t>But God demonstrates His own love toward us, in that while we were still sinners, Christ died for us. </a:t>
            </a: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85460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500960" y="404230"/>
            <a:ext cx="8183056" cy="969647"/>
          </a:xfrm>
          <a:noFill/>
        </p:spPr>
        <p:txBody>
          <a:bodyPr anchor="ctr">
            <a:normAutofit/>
          </a:bodyPr>
          <a:lstStyle/>
          <a:p>
            <a:pPr algn="l"/>
            <a:r>
              <a:rPr lang="en-US" sz="4800" dirty="0">
                <a:solidFill>
                  <a:schemeClr val="bg1"/>
                </a:solidFill>
                <a:latin typeface="Britannic Bold" panose="020B0903060703020204" pitchFamily="34" charset="0"/>
              </a:rPr>
              <a:t>He Died “for” us</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500960" y="1702182"/>
            <a:ext cx="11187031" cy="4939184"/>
          </a:xfrm>
          <a:noFill/>
        </p:spPr>
        <p:txBody>
          <a:bodyPr anchor="t">
            <a:normAutofit fontScale="92500" lnSpcReduction="10000"/>
          </a:bodyPr>
          <a:lstStyle/>
          <a:p>
            <a:pPr algn="l"/>
            <a:r>
              <a:rPr lang="en-US" sz="3800" dirty="0">
                <a:solidFill>
                  <a:schemeClr val="bg1"/>
                </a:solidFill>
                <a:latin typeface="Georgia" panose="02040502050405020303" pitchFamily="18" charset="0"/>
              </a:rPr>
              <a:t>Rom 8:32 </a:t>
            </a:r>
            <a:r>
              <a:rPr lang="en-US" sz="3200" dirty="0">
                <a:solidFill>
                  <a:schemeClr val="bg1"/>
                </a:solidFill>
              </a:rPr>
              <a:t>He who did not spare His own Son, but delivered Him up </a:t>
            </a:r>
            <a:r>
              <a:rPr lang="en-US" sz="3200" u="sng" dirty="0">
                <a:solidFill>
                  <a:schemeClr val="bg1"/>
                </a:solidFill>
              </a:rPr>
              <a:t>for us all</a:t>
            </a:r>
            <a:r>
              <a:rPr lang="en-US" sz="3200" dirty="0">
                <a:solidFill>
                  <a:schemeClr val="bg1"/>
                </a:solidFill>
              </a:rPr>
              <a:t>, how shall He not with Him give us all things? </a:t>
            </a:r>
          </a:p>
          <a:p>
            <a:pPr algn="l"/>
            <a:r>
              <a:rPr lang="en-US" sz="3800" dirty="0">
                <a:solidFill>
                  <a:schemeClr val="bg1"/>
                </a:solidFill>
                <a:latin typeface="Georgia" panose="02040502050405020303" pitchFamily="18" charset="0"/>
              </a:rPr>
              <a:t>1 Cor 15:3 </a:t>
            </a:r>
            <a:r>
              <a:rPr lang="en-US" sz="3200" dirty="0">
                <a:solidFill>
                  <a:schemeClr val="bg1"/>
                </a:solidFill>
              </a:rPr>
              <a:t>Christ died </a:t>
            </a:r>
            <a:r>
              <a:rPr lang="en-US" sz="3200" u="sng" dirty="0">
                <a:solidFill>
                  <a:schemeClr val="bg1"/>
                </a:solidFill>
              </a:rPr>
              <a:t>for our sins</a:t>
            </a:r>
            <a:r>
              <a:rPr lang="en-US" sz="3200" dirty="0">
                <a:solidFill>
                  <a:schemeClr val="bg1"/>
                </a:solidFill>
              </a:rPr>
              <a:t> according to the Scriptures</a:t>
            </a:r>
          </a:p>
          <a:p>
            <a:pPr algn="l"/>
            <a:r>
              <a:rPr lang="en-US" sz="3800" dirty="0">
                <a:solidFill>
                  <a:schemeClr val="bg1"/>
                </a:solidFill>
                <a:latin typeface="Georgia" panose="02040502050405020303" pitchFamily="18" charset="0"/>
              </a:rPr>
              <a:t>2 Cor 5:14 </a:t>
            </a:r>
            <a:r>
              <a:rPr lang="en-US" sz="3200" dirty="0">
                <a:solidFill>
                  <a:schemeClr val="bg1"/>
                </a:solidFill>
              </a:rPr>
              <a:t>For the love of Christ compels us, because we judge thus: that </a:t>
            </a:r>
            <a:r>
              <a:rPr lang="en-US" sz="3200" u="sng" dirty="0">
                <a:solidFill>
                  <a:schemeClr val="bg1"/>
                </a:solidFill>
              </a:rPr>
              <a:t>if One died for all</a:t>
            </a:r>
            <a:r>
              <a:rPr lang="en-US" sz="3200" dirty="0">
                <a:solidFill>
                  <a:schemeClr val="bg1"/>
                </a:solidFill>
              </a:rPr>
              <a:t>, then all died</a:t>
            </a:r>
          </a:p>
          <a:p>
            <a:pPr algn="l"/>
            <a:r>
              <a:rPr lang="en-US" sz="3800" dirty="0">
                <a:solidFill>
                  <a:schemeClr val="bg1"/>
                </a:solidFill>
                <a:latin typeface="Georgia" panose="02040502050405020303" pitchFamily="18" charset="0"/>
              </a:rPr>
              <a:t>Gal 2:20 </a:t>
            </a:r>
            <a:r>
              <a:rPr lang="en-US" sz="3200" dirty="0">
                <a:solidFill>
                  <a:schemeClr val="bg1"/>
                </a:solidFill>
              </a:rPr>
              <a:t>I have been crucified with Christ; it is no longer I who live, but Christ lives in me; and the </a:t>
            </a:r>
            <a:r>
              <a:rPr lang="en-US" sz="3200" i="1" dirty="0">
                <a:solidFill>
                  <a:schemeClr val="bg1"/>
                </a:solidFill>
              </a:rPr>
              <a:t>life</a:t>
            </a:r>
            <a:r>
              <a:rPr lang="en-US" sz="3200" dirty="0">
                <a:solidFill>
                  <a:schemeClr val="bg1"/>
                </a:solidFill>
              </a:rPr>
              <a:t> which I now live in the flesh I live by faith in the Son of God, who loved me and </a:t>
            </a:r>
            <a:r>
              <a:rPr lang="en-US" sz="3200" u="sng" dirty="0">
                <a:solidFill>
                  <a:schemeClr val="bg1"/>
                </a:solidFill>
              </a:rPr>
              <a:t>gave Himself for me</a:t>
            </a:r>
            <a:r>
              <a:rPr lang="en-US" sz="3200" dirty="0">
                <a:solidFill>
                  <a:schemeClr val="bg1"/>
                </a:solidFill>
              </a:rPr>
              <a:t>.</a:t>
            </a:r>
            <a:r>
              <a:rPr lang="en-US" sz="3200" dirty="0"/>
              <a:t> </a:t>
            </a:r>
          </a:p>
          <a:p>
            <a:pPr algn="l"/>
            <a:r>
              <a:rPr lang="en-US" sz="3800" dirty="0">
                <a:solidFill>
                  <a:schemeClr val="bg1"/>
                </a:solidFill>
                <a:latin typeface="Georgia" panose="02040502050405020303" pitchFamily="18" charset="0"/>
              </a:rPr>
              <a:t>Eph 5:2 </a:t>
            </a:r>
            <a:r>
              <a:rPr lang="en-US" sz="3200" dirty="0">
                <a:solidFill>
                  <a:schemeClr val="bg1"/>
                </a:solidFill>
              </a:rPr>
              <a:t>walk in love, as Christ also has loved us and </a:t>
            </a:r>
            <a:r>
              <a:rPr lang="en-US" sz="3200" u="sng" dirty="0">
                <a:solidFill>
                  <a:schemeClr val="bg1"/>
                </a:solidFill>
              </a:rPr>
              <a:t>given Himself for us</a:t>
            </a:r>
            <a:r>
              <a:rPr lang="en-US" sz="3200" dirty="0">
                <a:solidFill>
                  <a:schemeClr val="bg1"/>
                </a:solidFill>
              </a:rPr>
              <a:t>, an offering and a sacrifice to God for a sweet-smelling aroma.</a:t>
            </a: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10424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500960" y="404230"/>
            <a:ext cx="8183056" cy="969647"/>
          </a:xfrm>
          <a:noFill/>
        </p:spPr>
        <p:txBody>
          <a:bodyPr anchor="ctr">
            <a:normAutofit/>
          </a:bodyPr>
          <a:lstStyle/>
          <a:p>
            <a:pPr algn="l"/>
            <a:r>
              <a:rPr lang="en-US" sz="4800" dirty="0">
                <a:solidFill>
                  <a:schemeClr val="bg1"/>
                </a:solidFill>
                <a:latin typeface="Britannic Bold" panose="020B0903060703020204" pitchFamily="34" charset="0"/>
              </a:rPr>
              <a:t>He Became Sin for Us</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415217" y="1599464"/>
            <a:ext cx="11187031" cy="4939184"/>
          </a:xfrm>
          <a:noFill/>
        </p:spPr>
        <p:txBody>
          <a:bodyPr anchor="t">
            <a:normAutofit lnSpcReduction="10000"/>
          </a:bodyPr>
          <a:lstStyle/>
          <a:p>
            <a:pPr algn="l"/>
            <a:r>
              <a:rPr lang="en-US" sz="3800" dirty="0">
                <a:solidFill>
                  <a:schemeClr val="bg1"/>
                </a:solidFill>
                <a:latin typeface="Georgia" panose="02040502050405020303" pitchFamily="18" charset="0"/>
              </a:rPr>
              <a:t>2 Cor 5:21 </a:t>
            </a:r>
            <a:r>
              <a:rPr lang="en-US" sz="3800" baseline="30000" dirty="0">
                <a:solidFill>
                  <a:schemeClr val="bg1"/>
                </a:solidFill>
              </a:rPr>
              <a:t> </a:t>
            </a:r>
            <a:r>
              <a:rPr lang="en-US" sz="3200" dirty="0">
                <a:solidFill>
                  <a:schemeClr val="bg1"/>
                </a:solidFill>
              </a:rPr>
              <a:t>For He made Him who knew no sin </a:t>
            </a:r>
            <a:r>
              <a:rPr lang="en-US" sz="3200" i="1" dirty="0">
                <a:solidFill>
                  <a:schemeClr val="bg1"/>
                </a:solidFill>
              </a:rPr>
              <a:t>to be</a:t>
            </a:r>
            <a:r>
              <a:rPr lang="en-US" sz="3200" dirty="0">
                <a:solidFill>
                  <a:schemeClr val="bg1"/>
                </a:solidFill>
              </a:rPr>
              <a:t> sin for us, that we might become the righteousness of God in Him.</a:t>
            </a:r>
          </a:p>
          <a:p>
            <a:pPr algn="l"/>
            <a:r>
              <a:rPr lang="en-US" sz="3800" dirty="0">
                <a:solidFill>
                  <a:schemeClr val="bg1"/>
                </a:solidFill>
                <a:latin typeface="Georgia" panose="02040502050405020303" pitchFamily="18" charset="0"/>
              </a:rPr>
              <a:t>Matt 27:46 </a:t>
            </a:r>
            <a:r>
              <a:rPr lang="en-US" sz="3200" dirty="0">
                <a:solidFill>
                  <a:schemeClr val="bg1"/>
                </a:solidFill>
              </a:rPr>
              <a:t>about the ninth hour Jesus cried out with a loud voice, saying, “Eli, Eli, lama </a:t>
            </a:r>
            <a:r>
              <a:rPr lang="en-US" sz="3200" dirty="0" err="1">
                <a:solidFill>
                  <a:schemeClr val="bg1"/>
                </a:solidFill>
              </a:rPr>
              <a:t>sabachthani</a:t>
            </a:r>
            <a:r>
              <a:rPr lang="en-US" sz="3200" dirty="0">
                <a:solidFill>
                  <a:schemeClr val="bg1"/>
                </a:solidFill>
              </a:rPr>
              <a:t>?” that is, “My God, My God, why have You forsaken Me?”</a:t>
            </a:r>
          </a:p>
          <a:p>
            <a:pPr algn="l"/>
            <a:r>
              <a:rPr lang="en-US" sz="3800" dirty="0">
                <a:solidFill>
                  <a:schemeClr val="bg1"/>
                </a:solidFill>
                <a:latin typeface="Georgia" panose="02040502050405020303" pitchFamily="18" charset="0"/>
              </a:rPr>
              <a:t>Isaiah 53:6 </a:t>
            </a:r>
            <a:r>
              <a:rPr lang="en-US" sz="3200" dirty="0">
                <a:solidFill>
                  <a:schemeClr val="bg1"/>
                </a:solidFill>
              </a:rPr>
              <a:t>All we like sheep have gone astray; And the </a:t>
            </a:r>
            <a:r>
              <a:rPr lang="en-US" sz="3200" cap="small" dirty="0">
                <a:solidFill>
                  <a:schemeClr val="bg1"/>
                </a:solidFill>
                <a:effectLst/>
              </a:rPr>
              <a:t>Lord</a:t>
            </a:r>
            <a:r>
              <a:rPr lang="en-US" sz="3200" dirty="0">
                <a:solidFill>
                  <a:schemeClr val="bg1"/>
                </a:solidFill>
              </a:rPr>
              <a:t> has laid on Him the iniquity of us all. 10 Yet it pleased the </a:t>
            </a:r>
            <a:r>
              <a:rPr lang="en-US" sz="3200" cap="small" dirty="0">
                <a:solidFill>
                  <a:schemeClr val="bg1"/>
                </a:solidFill>
                <a:effectLst/>
              </a:rPr>
              <a:t>Lord</a:t>
            </a:r>
            <a:r>
              <a:rPr lang="en-US" sz="3200" dirty="0">
                <a:solidFill>
                  <a:schemeClr val="bg1"/>
                </a:solidFill>
              </a:rPr>
              <a:t> to bruise Him; He has put </a:t>
            </a:r>
            <a:r>
              <a:rPr lang="en-US" sz="3200" i="1" dirty="0">
                <a:solidFill>
                  <a:schemeClr val="bg1"/>
                </a:solidFill>
              </a:rPr>
              <a:t>Him</a:t>
            </a:r>
            <a:r>
              <a:rPr lang="en-US" sz="3200" dirty="0">
                <a:solidFill>
                  <a:schemeClr val="bg1"/>
                </a:solidFill>
              </a:rPr>
              <a:t> to grief. When You make His soul an offering for sin, He shall see </a:t>
            </a:r>
            <a:r>
              <a:rPr lang="en-US" sz="3200" i="1" dirty="0">
                <a:solidFill>
                  <a:schemeClr val="bg1"/>
                </a:solidFill>
              </a:rPr>
              <a:t>His</a:t>
            </a:r>
            <a:r>
              <a:rPr lang="en-US" sz="3200" dirty="0">
                <a:solidFill>
                  <a:schemeClr val="bg1"/>
                </a:solidFill>
              </a:rPr>
              <a:t> seed, He shall prolong </a:t>
            </a:r>
            <a:r>
              <a:rPr lang="en-US" sz="3200" i="1" dirty="0">
                <a:solidFill>
                  <a:schemeClr val="bg1"/>
                </a:solidFill>
              </a:rPr>
              <a:t>His</a:t>
            </a:r>
            <a:r>
              <a:rPr lang="en-US" sz="3200" dirty="0">
                <a:solidFill>
                  <a:schemeClr val="bg1"/>
                </a:solidFill>
              </a:rPr>
              <a:t> days, And the pleasure of the </a:t>
            </a:r>
            <a:r>
              <a:rPr lang="en-US" sz="3200" cap="small" dirty="0">
                <a:solidFill>
                  <a:schemeClr val="bg1"/>
                </a:solidFill>
                <a:effectLst/>
              </a:rPr>
              <a:t>Lord</a:t>
            </a:r>
            <a:r>
              <a:rPr lang="en-US" sz="3200" dirty="0">
                <a:solidFill>
                  <a:schemeClr val="bg1"/>
                </a:solidFill>
              </a:rPr>
              <a:t> shall prosper in His hand.</a:t>
            </a:r>
          </a:p>
          <a:p>
            <a:pPr algn="l"/>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10583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500960" y="462011"/>
            <a:ext cx="6559636" cy="969647"/>
          </a:xfrm>
          <a:noFill/>
        </p:spPr>
        <p:txBody>
          <a:bodyPr anchor="ctr">
            <a:normAutofit fontScale="90000"/>
          </a:bodyPr>
          <a:lstStyle/>
          <a:p>
            <a:pPr algn="l"/>
            <a:r>
              <a:rPr lang="en-US" sz="4800" dirty="0">
                <a:solidFill>
                  <a:schemeClr val="bg1"/>
                </a:solidFill>
                <a:latin typeface="Britannic Bold" panose="020B0903060703020204" pitchFamily="34" charset="0"/>
              </a:rPr>
              <a:t>Jesus blotted out the bond we owed</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375328" y="1820780"/>
            <a:ext cx="10901354" cy="4649258"/>
          </a:xfrm>
          <a:noFill/>
        </p:spPr>
        <p:txBody>
          <a:bodyPr anchor="t">
            <a:normAutofit/>
          </a:bodyPr>
          <a:lstStyle/>
          <a:p>
            <a:pPr algn="l"/>
            <a:r>
              <a:rPr lang="en-US" sz="3800" dirty="0">
                <a:solidFill>
                  <a:schemeClr val="bg1"/>
                </a:solidFill>
                <a:latin typeface="Georgia" panose="02040502050405020303" pitchFamily="18" charset="0"/>
              </a:rPr>
              <a:t>Colossians 2:11-14 </a:t>
            </a:r>
            <a:r>
              <a:rPr lang="en-US" sz="3500" dirty="0">
                <a:solidFill>
                  <a:schemeClr val="bg1"/>
                </a:solidFill>
              </a:rPr>
              <a:t>In Him you buried with Him in baptism, in which you also were raised with </a:t>
            </a:r>
            <a:r>
              <a:rPr lang="en-US" sz="3500" i="1" dirty="0">
                <a:solidFill>
                  <a:schemeClr val="bg1"/>
                </a:solidFill>
              </a:rPr>
              <a:t>Him</a:t>
            </a:r>
            <a:r>
              <a:rPr lang="en-US" sz="3500" dirty="0">
                <a:solidFill>
                  <a:schemeClr val="bg1"/>
                </a:solidFill>
              </a:rPr>
              <a:t> through faith in the working of God, who raised Him from the dead. </a:t>
            </a:r>
            <a:r>
              <a:rPr lang="en-US" sz="3500" baseline="30000" dirty="0">
                <a:solidFill>
                  <a:schemeClr val="bg1"/>
                </a:solidFill>
              </a:rPr>
              <a:t>13 </a:t>
            </a:r>
            <a:r>
              <a:rPr lang="en-US" sz="3500" dirty="0">
                <a:solidFill>
                  <a:schemeClr val="bg1"/>
                </a:solidFill>
              </a:rPr>
              <a:t>And you, being dead in your trespasses and the uncircumcision of your flesh, He has made alive together with Him, having forgiven you all trespasses, </a:t>
            </a:r>
            <a:r>
              <a:rPr lang="en-US" sz="3500" baseline="30000" dirty="0">
                <a:solidFill>
                  <a:schemeClr val="bg1"/>
                </a:solidFill>
              </a:rPr>
              <a:t>14 </a:t>
            </a:r>
            <a:r>
              <a:rPr lang="en-US" sz="3500" dirty="0">
                <a:solidFill>
                  <a:schemeClr val="bg1"/>
                </a:solidFill>
              </a:rPr>
              <a:t>having wiped out the handwriting of requirements that was against us, which was contrary to us. And He has taken it out of the way, having nailed it to the cross. </a:t>
            </a:r>
            <a:endParaRPr lang="en-US" sz="3500" dirty="0">
              <a:solidFill>
                <a:schemeClr val="bg1"/>
              </a:solidFill>
              <a:latin typeface="Georgia" panose="02040502050405020303" pitchFamily="18" charset="0"/>
            </a:endParaRPr>
          </a:p>
          <a:p>
            <a:pPr algn="l"/>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84430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8" name="Oval 27">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8" name="Straight Connector 37">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6" name="Straight Connector 45">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 name="Picture 4" descr="A wooden cross with text above it&#10;&#10;Description automatically generated">
            <a:extLst>
              <a:ext uri="{FF2B5EF4-FFF2-40B4-BE49-F238E27FC236}">
                <a16:creationId xmlns:a16="http://schemas.microsoft.com/office/drawing/2014/main" id="{74B7B87E-D9F0-86C1-5647-37FA49F12006}"/>
              </a:ext>
            </a:extLst>
          </p:cNvPr>
          <p:cNvPicPr>
            <a:picLocks noChangeAspect="1"/>
          </p:cNvPicPr>
          <p:nvPr/>
        </p:nvPicPr>
        <p:blipFill rotWithShape="1">
          <a:blip r:embed="rId2">
            <a:extLst>
              <a:ext uri="{28A0092B-C50C-407E-A947-70E740481C1C}">
                <a14:useLocalDpi xmlns:a14="http://schemas.microsoft.com/office/drawing/2010/main" val="0"/>
              </a:ext>
            </a:extLst>
          </a:blip>
          <a:srcRect l="16593" r="16862"/>
          <a:stretch/>
        </p:blipFill>
        <p:spPr>
          <a:xfrm>
            <a:off x="6795973" y="969893"/>
            <a:ext cx="4684777" cy="4684777"/>
          </a:xfrm>
          <a:prstGeom prst="rect">
            <a:avLst/>
          </a:prstGeom>
        </p:spPr>
      </p:pic>
      <p:grpSp>
        <p:nvGrpSpPr>
          <p:cNvPr id="51" name="Group 50">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2" name="Straight Connector 51">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8FE8FFE-C309-C1FC-C508-B0BB642C59CF}"/>
              </a:ext>
            </a:extLst>
          </p:cNvPr>
          <p:cNvSpPr/>
          <p:nvPr/>
        </p:nvSpPr>
        <p:spPr>
          <a:xfrm>
            <a:off x="6795973" y="969893"/>
            <a:ext cx="4684778" cy="4684777"/>
          </a:xfrm>
          <a:prstGeom prst="rect">
            <a:avLst/>
          </a:prstGeom>
          <a:solidFill>
            <a:srgbClr val="3A4758">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A994A-5B2E-5C9E-C355-E81E87EA7199}"/>
              </a:ext>
            </a:extLst>
          </p:cNvPr>
          <p:cNvSpPr>
            <a:spLocks noGrp="1"/>
          </p:cNvSpPr>
          <p:nvPr>
            <p:ph type="ctrTitle"/>
          </p:nvPr>
        </p:nvSpPr>
        <p:spPr>
          <a:xfrm>
            <a:off x="500960" y="462011"/>
            <a:ext cx="7901360" cy="969647"/>
          </a:xfrm>
          <a:noFill/>
        </p:spPr>
        <p:txBody>
          <a:bodyPr anchor="ctr">
            <a:normAutofit fontScale="90000"/>
          </a:bodyPr>
          <a:lstStyle/>
          <a:p>
            <a:pPr algn="l"/>
            <a:r>
              <a:rPr lang="en-US" sz="4800" dirty="0">
                <a:solidFill>
                  <a:schemeClr val="bg1"/>
                </a:solidFill>
                <a:latin typeface="Britannic Bold" panose="020B0903060703020204" pitchFamily="34" charset="0"/>
              </a:rPr>
              <a:t>Jesus is our continual offering</a:t>
            </a:r>
          </a:p>
        </p:txBody>
      </p:sp>
      <p:sp>
        <p:nvSpPr>
          <p:cNvPr id="3" name="Subtitle 2">
            <a:extLst>
              <a:ext uri="{FF2B5EF4-FFF2-40B4-BE49-F238E27FC236}">
                <a16:creationId xmlns:a16="http://schemas.microsoft.com/office/drawing/2014/main" id="{FB11E20F-5CFF-5DAC-47B2-2B51A8C9DBBA}"/>
              </a:ext>
            </a:extLst>
          </p:cNvPr>
          <p:cNvSpPr>
            <a:spLocks noGrp="1"/>
          </p:cNvSpPr>
          <p:nvPr>
            <p:ph type="subTitle" idx="1"/>
          </p:nvPr>
        </p:nvSpPr>
        <p:spPr>
          <a:xfrm>
            <a:off x="468791" y="1752095"/>
            <a:ext cx="10901354" cy="4649258"/>
          </a:xfrm>
          <a:noFill/>
        </p:spPr>
        <p:txBody>
          <a:bodyPr anchor="t">
            <a:normAutofit lnSpcReduction="10000"/>
          </a:bodyPr>
          <a:lstStyle/>
          <a:p>
            <a:pPr algn="l"/>
            <a:r>
              <a:rPr lang="en-US" sz="3800" dirty="0">
                <a:solidFill>
                  <a:schemeClr val="bg1"/>
                </a:solidFill>
                <a:latin typeface="Georgia" panose="02040502050405020303" pitchFamily="18" charset="0"/>
              </a:rPr>
              <a:t>Isaiah 53:12 </a:t>
            </a:r>
            <a:r>
              <a:rPr lang="en-US" sz="3200" dirty="0">
                <a:solidFill>
                  <a:schemeClr val="bg1"/>
                </a:solidFill>
              </a:rPr>
              <a:t>He poured out His soul unto death, And He was numbered with the transgressors, And He bore the sin of many,</a:t>
            </a:r>
            <a:br>
              <a:rPr lang="en-US" sz="3200" dirty="0">
                <a:solidFill>
                  <a:schemeClr val="bg1"/>
                </a:solidFill>
              </a:rPr>
            </a:br>
            <a:r>
              <a:rPr lang="en-US" sz="3200" dirty="0">
                <a:solidFill>
                  <a:schemeClr val="bg1"/>
                </a:solidFill>
              </a:rPr>
              <a:t>And made intercession for the transgressors.</a:t>
            </a:r>
          </a:p>
          <a:p>
            <a:pPr algn="l"/>
            <a:r>
              <a:rPr lang="en-US" sz="3200" dirty="0">
                <a:solidFill>
                  <a:schemeClr val="bg1"/>
                </a:solidFill>
                <a:latin typeface="Georgia" panose="02040502050405020303" pitchFamily="18" charset="0"/>
              </a:rPr>
              <a:t>Heb 9:26-28 </a:t>
            </a:r>
            <a:r>
              <a:rPr lang="en-US" sz="3200" dirty="0">
                <a:solidFill>
                  <a:schemeClr val="bg1"/>
                </a:solidFill>
              </a:rPr>
              <a:t>He then would have had to suffer often since the foundation of the world; but now, once at the end of the ages, He has appeared to put away sin by the sacrifice of Himself. </a:t>
            </a:r>
            <a:r>
              <a:rPr lang="en-US" sz="3200" baseline="30000" dirty="0">
                <a:solidFill>
                  <a:schemeClr val="bg1"/>
                </a:solidFill>
              </a:rPr>
              <a:t>27 </a:t>
            </a:r>
            <a:r>
              <a:rPr lang="en-US" sz="3200" dirty="0">
                <a:solidFill>
                  <a:schemeClr val="bg1"/>
                </a:solidFill>
              </a:rPr>
              <a:t>And as it is appointed for men to die once, but after this the judgment, </a:t>
            </a:r>
            <a:r>
              <a:rPr lang="en-US" sz="3200" baseline="30000" dirty="0">
                <a:solidFill>
                  <a:schemeClr val="bg1"/>
                </a:solidFill>
              </a:rPr>
              <a:t>28 </a:t>
            </a:r>
            <a:r>
              <a:rPr lang="en-US" sz="3200" dirty="0">
                <a:solidFill>
                  <a:schemeClr val="bg1"/>
                </a:solidFill>
              </a:rPr>
              <a:t>so Christ was offered once to bear the sins of many. To those who eagerly wait for Him He will appear a second time, apart from sin, for salvation.</a:t>
            </a:r>
            <a:endParaRPr lang="en-US" sz="32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80782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TotalTime>
  <Words>1065</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Britannic Bold</vt:lpstr>
      <vt:lpstr>Calibri</vt:lpstr>
      <vt:lpstr>Calibri Light</vt:lpstr>
      <vt:lpstr>Georgia</vt:lpstr>
      <vt:lpstr>Office Theme</vt:lpstr>
      <vt:lpstr>Redemption Provided</vt:lpstr>
      <vt:lpstr>God provided His own Son </vt:lpstr>
      <vt:lpstr>The Work of Christ at Calvary</vt:lpstr>
      <vt:lpstr>Satan had the power of death</vt:lpstr>
      <vt:lpstr>Christ our Sin Offering</vt:lpstr>
      <vt:lpstr>He Died “for” us</vt:lpstr>
      <vt:lpstr>He Became Sin for Us</vt:lpstr>
      <vt:lpstr>Jesus blotted out the bond we owed</vt:lpstr>
      <vt:lpstr>Jesus is our continual offering</vt:lpstr>
      <vt:lpstr>He is our High Priest</vt:lpstr>
      <vt:lpstr>PowerPoint Presentation</vt:lpstr>
      <vt:lpstr>Redemption Provided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Provided</dc:title>
  <dc:creator>PAUL BAILEY</dc:creator>
  <cp:lastModifiedBy>PAUL BAILEY</cp:lastModifiedBy>
  <cp:revision>2</cp:revision>
  <dcterms:created xsi:type="dcterms:W3CDTF">2023-11-19T04:17:33Z</dcterms:created>
  <dcterms:modified xsi:type="dcterms:W3CDTF">2023-12-30T00:49:36Z</dcterms:modified>
</cp:coreProperties>
</file>