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57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36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B1228FA5-76DB-4F3C-BAA0-877AC5065CA8}"/>
    <pc:docChg chg="delSld">
      <pc:chgData name="PAUL BAILEY" userId="fa8b635c1b96620b" providerId="LiveId" clId="{B1228FA5-76DB-4F3C-BAA0-877AC5065CA8}" dt="2024-01-27T23:55:04.303" v="0" actId="2696"/>
      <pc:docMkLst>
        <pc:docMk/>
      </pc:docMkLst>
      <pc:sldChg chg="del">
        <pc:chgData name="PAUL BAILEY" userId="fa8b635c1b96620b" providerId="LiveId" clId="{B1228FA5-76DB-4F3C-BAA0-877AC5065CA8}" dt="2024-01-27T23:55:04.303" v="0" actId="2696"/>
        <pc:sldMkLst>
          <pc:docMk/>
          <pc:sldMk cId="2346343389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ECEE-27E0-E07C-7348-1B28BAD27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48B83-F61F-EF0B-6A84-A747F0508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AF229-3BFD-7BB6-CBC2-5F581DCD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C6A8A-B744-A647-9BFB-70210933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82E6C-0F9B-CC63-CC10-6B98BB2A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7946-D477-22C2-28C1-DCD0EB96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A717E-C5D9-E616-3AFD-885316D0A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8FF07-D524-BE4C-7F79-AFEE922E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49773-D9DF-AF8C-9470-097B29CA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6BDE1-536B-322F-48FD-066AE8CF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21B08-42CA-C3CD-9DD5-FDA722F88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457A4-30ED-7DDB-508B-3E084C9A1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4E773-9061-054A-C6B6-781D5E82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76F44-9CED-09A8-7D4A-55CD96EA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BF5FD-F170-20A0-7166-6BCD1B52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BB91-C21C-9605-E645-2E12F5EC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1DD59-8693-6155-5DD3-C8D01F4A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5FC69-937D-63B1-27CC-4DE69382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F4E56-48A2-D1A7-A1F1-DC197E8A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D2B5-3140-3627-FF09-57333ADF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2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122F-C906-E616-B46C-315717B8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2A01C-19EC-3A6E-18B6-B77DD446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C657F-DDBE-7229-DF69-D4A38C14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3CEAE-C897-50F6-980B-820FA839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62B8-873E-BAD2-37AA-7816A7A5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6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9600-A043-4E31-E092-C450B0582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DE26-8E1F-9043-90BA-D59CE0EAB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24AC5-8288-AC64-DA55-7A4AABA84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DAC4B-7950-7B31-5199-F01B0FCF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61734-2FE0-51A5-1471-5A8D81AE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392B1-AA54-68AE-9C6B-E4EE3BC3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8C26-0E5C-49D3-60FD-66475171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C22DD-ABF2-E63B-DCFC-53FDDC62F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FF17A-EDEF-742B-9056-42E79BB24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9D5DB-CA0A-3900-2C73-0E7EC5244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B0388-E09F-E258-1D65-C4E5467B0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B8614-37D2-AB4C-FF96-BFAB9EB2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367C5-8988-97AE-D327-9A0E49AD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34C0EF-2CF8-3D9E-3757-81DD15D8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F1D2-FDA9-DA6E-9B64-641FA226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67105-0C64-5F4F-CB02-D013E096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7E705-2373-34B0-446B-9B9E943A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9B765-7677-497D-9ACC-D3A70364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2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5D7DF-6B0D-FEE8-E320-2934CC83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7C12-92BF-A1B3-1255-7F7F0A87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DAE27-EE7E-1C1E-A4B3-904CD6BC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9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C28C-052A-CF2A-2DA9-26205A4E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CDBE-33CD-F536-E061-1231EAD2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CB8F2-B61F-C36F-2462-A57CA7E99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7C091-FA58-1B09-E076-A90A1979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6BF9F-9C92-3CD9-04AD-BD6A6510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26380-E2CE-5089-2CDE-E752B263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4AAD-FD1E-0F15-2A38-2703BD02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9AF11-B06E-8D5F-3583-C399D26FB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12460-80A4-6F2C-D280-1D2AA1B1B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A701A-31F3-1D19-3A8D-576BCA82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D09AA-9950-27A2-7288-9FBA2274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9D254-FD10-E4CA-9061-E1F3DA87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3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4949F-6F12-C7DF-131A-FA8A5668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064B8-B351-751F-999D-6AD3C3C99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86456-CBE3-8CE0-1D39-0FAB215BC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358E-F6BA-450E-9AD2-7F801F22CE40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284FF-0A2F-CBD7-B574-55A654CB5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EC628-2205-EB46-153B-E9765CB5E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4734-C6FC-45AE-90DF-394521BE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5074024"/>
            <a:ext cx="10109199" cy="598032"/>
          </a:xfrm>
        </p:spPr>
        <p:txBody>
          <a:bodyPr anchor="ctr">
            <a:noAutofit/>
          </a:bodyPr>
          <a:lstStyle/>
          <a:p>
            <a:pPr algn="l"/>
            <a:r>
              <a:rPr lang="en-US" sz="4800" dirty="0">
                <a:latin typeface="Britannic Bold" panose="020B0903060703020204" pitchFamily="34" charset="0"/>
              </a:rPr>
              <a:t>Not Seeing our Own Faults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5672059"/>
            <a:ext cx="10109199" cy="547765"/>
          </a:xfrm>
        </p:spPr>
        <p:txBody>
          <a:bodyPr anchor="t">
            <a:noAutofit/>
          </a:bodyPr>
          <a:lstStyle/>
          <a:p>
            <a:pPr algn="l"/>
            <a:r>
              <a:rPr lang="en-US" sz="4200" dirty="0">
                <a:latin typeface="Georgia" panose="02040502050405020303" pitchFamily="18" charset="0"/>
              </a:rPr>
              <a:t>2 Samuel 12:1-15</a:t>
            </a:r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55"/>
          <a:stretch/>
        </p:blipFill>
        <p:spPr>
          <a:xfrm>
            <a:off x="20" y="-39"/>
            <a:ext cx="12191980" cy="4172740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667AA61-5C27-F30F-D229-06CBE570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481151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46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 open book on a table&#10;&#10;Description automatically generated">
            <a:extLst>
              <a:ext uri="{FF2B5EF4-FFF2-40B4-BE49-F238E27FC236}">
                <a16:creationId xmlns:a16="http://schemas.microsoft.com/office/drawing/2014/main" id="{9B019567-3627-CE30-6E89-936BD666D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person holding a book&#10;&#10;Description automatically generated">
            <a:extLst>
              <a:ext uri="{FF2B5EF4-FFF2-40B4-BE49-F238E27FC236}">
                <a16:creationId xmlns:a16="http://schemas.microsoft.com/office/drawing/2014/main" id="{BBA5F1B8-0185-58B6-02C5-0AAFFAD1BC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4" t="-5716" r="-6599" b="35794"/>
          <a:stretch/>
        </p:blipFill>
        <p:spPr>
          <a:xfrm>
            <a:off x="493296" y="54042"/>
            <a:ext cx="4316510" cy="3008534"/>
          </a:xfrm>
          <a:prstGeom prst="rect">
            <a:avLst/>
          </a:prstGeom>
        </p:spPr>
      </p:pic>
      <p:pic>
        <p:nvPicPr>
          <p:cNvPr id="7" name="Picture 6" descr="A person pointing at the camera&#10;&#10;Description automatically generated">
            <a:extLst>
              <a:ext uri="{FF2B5EF4-FFF2-40B4-BE49-F238E27FC236}">
                <a16:creationId xmlns:a16="http://schemas.microsoft.com/office/drawing/2014/main" id="{71623C86-3D28-3570-F2CE-245AF5500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7" y="2236906"/>
            <a:ext cx="3463590" cy="2093495"/>
          </a:xfrm>
          <a:prstGeom prst="rect">
            <a:avLst/>
          </a:prstGeom>
        </p:spPr>
      </p:pic>
      <p:pic>
        <p:nvPicPr>
          <p:cNvPr id="9" name="Picture 8" descr="A person and child sitting at a table&#10;&#10;Description automatically generated">
            <a:extLst>
              <a:ext uri="{FF2B5EF4-FFF2-40B4-BE49-F238E27FC236}">
                <a16:creationId xmlns:a16="http://schemas.microsoft.com/office/drawing/2014/main" id="{926B0497-12E7-4501-9E07-4B305510ED3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7" t="25089" r="36028" b="21052"/>
          <a:stretch/>
        </p:blipFill>
        <p:spPr>
          <a:xfrm>
            <a:off x="4047739" y="524411"/>
            <a:ext cx="3850105" cy="3092430"/>
          </a:xfrm>
          <a:prstGeom prst="rect">
            <a:avLst/>
          </a:prstGeom>
        </p:spPr>
      </p:pic>
      <p:pic>
        <p:nvPicPr>
          <p:cNvPr id="11" name="Picture 10" descr="A person holding another person's shoulder&#10;&#10;Description automatically generated">
            <a:extLst>
              <a:ext uri="{FF2B5EF4-FFF2-40B4-BE49-F238E27FC236}">
                <a16:creationId xmlns:a16="http://schemas.microsoft.com/office/drawing/2014/main" id="{84691FA1-65EB-E875-F871-011DA410FC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844" y="412301"/>
            <a:ext cx="4074695" cy="2292016"/>
          </a:xfrm>
          <a:prstGeom prst="rect">
            <a:avLst/>
          </a:prstGeom>
        </p:spPr>
      </p:pic>
      <p:pic>
        <p:nvPicPr>
          <p:cNvPr id="13" name="Picture 12" descr="A person talking to a person&#10;&#10;Description automatically generated">
            <a:extLst>
              <a:ext uri="{FF2B5EF4-FFF2-40B4-BE49-F238E27FC236}">
                <a16:creationId xmlns:a16="http://schemas.microsoft.com/office/drawing/2014/main" id="{5CE6E2A6-01FA-B7F4-4247-E1A53EA4AE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844" y="2502679"/>
            <a:ext cx="4018992" cy="209349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842AC23-30D6-A013-C3FB-9E291AAD707C}"/>
              </a:ext>
            </a:extLst>
          </p:cNvPr>
          <p:cNvSpPr txBox="1"/>
          <p:nvPr/>
        </p:nvSpPr>
        <p:spPr>
          <a:xfrm>
            <a:off x="1714498" y="5866934"/>
            <a:ext cx="8763001" cy="64633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Despise not the correction of the Lord..</a:t>
            </a:r>
          </a:p>
        </p:txBody>
      </p:sp>
    </p:spTree>
    <p:extLst>
      <p:ext uri="{BB962C8B-B14F-4D97-AF65-F5344CB8AC3E}">
        <p14:creationId xmlns:p14="http://schemas.microsoft.com/office/powerpoint/2010/main" val="350216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5074024"/>
            <a:ext cx="10109199" cy="598032"/>
          </a:xfrm>
        </p:spPr>
        <p:txBody>
          <a:bodyPr anchor="ctr">
            <a:noAutofit/>
          </a:bodyPr>
          <a:lstStyle/>
          <a:p>
            <a:pPr algn="l"/>
            <a:r>
              <a:rPr lang="en-US" sz="4800" dirty="0">
                <a:latin typeface="Britannic Bold" panose="020B0903060703020204" pitchFamily="34" charset="0"/>
              </a:rPr>
              <a:t>Not Seeing our Own Faults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5672059"/>
            <a:ext cx="10109199" cy="547765"/>
          </a:xfrm>
        </p:spPr>
        <p:txBody>
          <a:bodyPr anchor="t">
            <a:noAutofit/>
          </a:bodyPr>
          <a:lstStyle/>
          <a:p>
            <a:pPr algn="l"/>
            <a:r>
              <a:rPr lang="en-US" sz="4200" dirty="0">
                <a:latin typeface="Georgia" panose="02040502050405020303" pitchFamily="18" charset="0"/>
              </a:rPr>
              <a:t>2 Samuel 12:1-15</a:t>
            </a:r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55"/>
          <a:stretch/>
        </p:blipFill>
        <p:spPr>
          <a:xfrm>
            <a:off x="20" y="-39"/>
            <a:ext cx="12191980" cy="4172740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667AA61-5C27-F30F-D229-06CBE570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481151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49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nting of a person in a robe pointing at a person&#10;&#10;Description automatically generated">
            <a:extLst>
              <a:ext uri="{FF2B5EF4-FFF2-40B4-BE49-F238E27FC236}">
                <a16:creationId xmlns:a16="http://schemas.microsoft.com/office/drawing/2014/main" id="{8013342A-E5CC-6F73-57A7-311DB70E2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51E67-9CE6-D3E7-63BF-C8E957998F2D}"/>
              </a:ext>
            </a:extLst>
          </p:cNvPr>
          <p:cNvSpPr txBox="1"/>
          <p:nvPr/>
        </p:nvSpPr>
        <p:spPr>
          <a:xfrm>
            <a:off x="792480" y="5261276"/>
            <a:ext cx="10607040" cy="126188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Georgia" panose="02040502050405020303" pitchFamily="18" charset="0"/>
              </a:rPr>
              <a:t>We are good at pointing out others’ faults .. </a:t>
            </a:r>
          </a:p>
          <a:p>
            <a:pPr algn="ctr"/>
            <a:r>
              <a:rPr lang="en-US" sz="3800" dirty="0">
                <a:latin typeface="Georgia" panose="02040502050405020303" pitchFamily="18" charset="0"/>
              </a:rPr>
              <a:t>Why can’t we see our own?</a:t>
            </a:r>
          </a:p>
        </p:txBody>
      </p:sp>
    </p:spTree>
    <p:extLst>
      <p:ext uri="{BB962C8B-B14F-4D97-AF65-F5344CB8AC3E}">
        <p14:creationId xmlns:p14="http://schemas.microsoft.com/office/powerpoint/2010/main" val="379235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45991"/>
            <a:ext cx="10291620" cy="4013200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James 1:22-25 </a:t>
            </a:r>
            <a:r>
              <a:rPr lang="en-US" sz="3200" dirty="0"/>
              <a:t>But be doers of the word, and not hearers only, deceiving yourselves. </a:t>
            </a:r>
            <a:r>
              <a:rPr lang="en-US" sz="3200" baseline="30000" dirty="0"/>
              <a:t>23 </a:t>
            </a:r>
            <a:r>
              <a:rPr lang="en-US" sz="3200" dirty="0"/>
              <a:t>For if anyone is a hearer of the word and not a doer, he is like a man observing his natural face in a mirror; </a:t>
            </a:r>
            <a:r>
              <a:rPr lang="en-US" sz="3200" baseline="30000" dirty="0"/>
              <a:t>24 </a:t>
            </a:r>
            <a:r>
              <a:rPr lang="en-US" sz="3200" dirty="0"/>
              <a:t>for he observes himself, goes away, and immediately forgets what kind of man he was. </a:t>
            </a:r>
          </a:p>
          <a:p>
            <a:pPr algn="l"/>
            <a:r>
              <a:rPr lang="en-US" sz="3200" baseline="30000" dirty="0"/>
              <a:t>25 </a:t>
            </a:r>
            <a:r>
              <a:rPr lang="en-US" sz="3200" dirty="0"/>
              <a:t>But he who looks into the perfect law of liberty and continues </a:t>
            </a:r>
            <a:r>
              <a:rPr lang="en-US" sz="3200" i="1" dirty="0"/>
              <a:t>in it,</a:t>
            </a:r>
            <a:r>
              <a:rPr lang="en-US" sz="3200" dirty="0"/>
              <a:t> and is not a forgetful hearer but a doer of the work, this one will be blessed in what he does.</a:t>
            </a:r>
            <a:endParaRPr lang="en-US" sz="3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41643"/>
            <a:ext cx="7721140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FF0000"/>
                </a:solidFill>
                <a:latin typeface="Britannic Bold" panose="020B0903060703020204" pitchFamily="34" charset="0"/>
              </a:rPr>
              <a:t>1</a:t>
            </a:r>
            <a:r>
              <a:rPr lang="en-US" sz="4200" dirty="0">
                <a:latin typeface="Britannic Bold" panose="020B0903060703020204" pitchFamily="34" charset="0"/>
              </a:rPr>
              <a:t> We Aren’t Looking for them</a:t>
            </a:r>
          </a:p>
        </p:txBody>
      </p:sp>
    </p:spTree>
    <p:extLst>
      <p:ext uri="{BB962C8B-B14F-4D97-AF65-F5344CB8AC3E}">
        <p14:creationId xmlns:p14="http://schemas.microsoft.com/office/powerpoint/2010/main" val="123681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50" y="1634600"/>
            <a:ext cx="10982500" cy="459771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Genesis 3:8-13 </a:t>
            </a:r>
            <a:r>
              <a:rPr lang="en-US" sz="3200" dirty="0"/>
              <a:t>Then the man said, “The woman whom You gave </a:t>
            </a:r>
            <a:r>
              <a:rPr lang="en-US" sz="3200" i="1" dirty="0"/>
              <a:t>to be</a:t>
            </a:r>
            <a:r>
              <a:rPr lang="en-US" sz="3200" dirty="0"/>
              <a:t> with me, she gave me of the tree, and I ate.”</a:t>
            </a:r>
            <a:r>
              <a:rPr lang="en-US" sz="3200" baseline="30000" dirty="0"/>
              <a:t>13 </a:t>
            </a:r>
            <a:r>
              <a:rPr lang="en-US" sz="3200" dirty="0"/>
              <a:t>And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 God said to the woman, “What </a:t>
            </a:r>
            <a:r>
              <a:rPr lang="en-US" sz="3200" i="1" dirty="0"/>
              <a:t>is</a:t>
            </a:r>
            <a:r>
              <a:rPr lang="en-US" sz="3200" dirty="0"/>
              <a:t> this you have done?” The woman said, “The serpent deceived me, and I ate.”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Exodus 32:22-24 </a:t>
            </a:r>
            <a:r>
              <a:rPr lang="en-US" sz="3200" dirty="0"/>
              <a:t>You know the people, that they </a:t>
            </a:r>
            <a:r>
              <a:rPr lang="en-US" sz="3200" i="1" dirty="0"/>
              <a:t>are set</a:t>
            </a:r>
            <a:r>
              <a:rPr lang="en-US" sz="3200" dirty="0"/>
              <a:t> on evil. </a:t>
            </a:r>
            <a:r>
              <a:rPr lang="en-US" sz="3200" baseline="30000" dirty="0"/>
              <a:t>23 </a:t>
            </a:r>
            <a:r>
              <a:rPr lang="en-US" sz="3200" dirty="0"/>
              <a:t>For they said to me, ‘Make us gods that shall go before us; </a:t>
            </a:r>
            <a:r>
              <a:rPr lang="en-US" sz="3200" i="1" dirty="0"/>
              <a:t>as for</a:t>
            </a:r>
            <a:r>
              <a:rPr lang="en-US" sz="3200" dirty="0"/>
              <a:t> this Moses, the man who brought us out of the land of Egypt, we do not know what has become of him.’ </a:t>
            </a:r>
            <a:r>
              <a:rPr lang="en-US" sz="3200" baseline="30000" dirty="0"/>
              <a:t>24 </a:t>
            </a:r>
            <a:r>
              <a:rPr lang="en-US" sz="3200" dirty="0"/>
              <a:t>And I said to them, ‘Whoever has any gold, let them break </a:t>
            </a:r>
            <a:r>
              <a:rPr lang="en-US" sz="3200" i="1" dirty="0"/>
              <a:t>it</a:t>
            </a:r>
            <a:r>
              <a:rPr lang="en-US" sz="3200" dirty="0"/>
              <a:t> off.’ So they gave </a:t>
            </a:r>
            <a:r>
              <a:rPr lang="en-US" sz="3200" i="1" dirty="0"/>
              <a:t>it</a:t>
            </a:r>
            <a:r>
              <a:rPr lang="en-US" sz="3200" dirty="0"/>
              <a:t> to me, and I cast it into the fire, and this calf came out.”</a:t>
            </a:r>
            <a:endParaRPr lang="en-US" sz="3200" dirty="0">
              <a:latin typeface="Georgia" panose="02040502050405020303" pitchFamily="18" charset="0"/>
            </a:endParaRPr>
          </a:p>
          <a:p>
            <a:pPr algn="l"/>
            <a:endParaRPr lang="en-US" sz="3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41643"/>
            <a:ext cx="708105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FF0000"/>
                </a:solidFill>
                <a:latin typeface="Britannic Bold" panose="020B0903060703020204" pitchFamily="34" charset="0"/>
              </a:rPr>
              <a:t>2</a:t>
            </a:r>
            <a:r>
              <a:rPr lang="en-US" sz="4200" dirty="0">
                <a:latin typeface="Britannic Bold" panose="020B0903060703020204" pitchFamily="34" charset="0"/>
              </a:rPr>
              <a:t> We Try to Excuse them</a:t>
            </a:r>
          </a:p>
        </p:txBody>
      </p:sp>
    </p:spTree>
    <p:extLst>
      <p:ext uri="{BB962C8B-B14F-4D97-AF65-F5344CB8AC3E}">
        <p14:creationId xmlns:p14="http://schemas.microsoft.com/office/powerpoint/2010/main" val="13717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74240"/>
            <a:ext cx="10728500" cy="3906823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2 Samuel 12:7-12 </a:t>
            </a:r>
            <a:r>
              <a:rPr lang="en-US" sz="3200" dirty="0"/>
              <a:t>Then Nathan said to David, “You </a:t>
            </a:r>
            <a:r>
              <a:rPr lang="en-US" sz="3200" i="1" dirty="0"/>
              <a:t>are</a:t>
            </a:r>
            <a:r>
              <a:rPr lang="en-US" sz="3200" dirty="0"/>
              <a:t> the man! Thus says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 God of Israel: ‘I anointed you king over Israel, and I delivered you from the hand of Saul. </a:t>
            </a:r>
            <a:r>
              <a:rPr lang="en-US" sz="3200" baseline="30000" dirty="0"/>
              <a:t>8 </a:t>
            </a:r>
            <a:r>
              <a:rPr lang="en-US" sz="3200" dirty="0"/>
              <a:t>I gave you your master’s house and your master’s wives into your keeping, and gave you the house of Israel and Judah. And if </a:t>
            </a:r>
            <a:r>
              <a:rPr lang="en-US" sz="3200" i="1" dirty="0"/>
              <a:t>that had been</a:t>
            </a:r>
            <a:r>
              <a:rPr lang="en-US" sz="3200" dirty="0"/>
              <a:t> too little, I also would have given you much more!</a:t>
            </a:r>
            <a:endParaRPr lang="en-US" sz="3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62" y="658385"/>
            <a:ext cx="7081059" cy="1256112"/>
          </a:xfrm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Don’t </a:t>
            </a:r>
            <a:r>
              <a:rPr lang="en-US" sz="4200" dirty="0" err="1">
                <a:latin typeface="Britannic Bold" panose="020B0903060703020204" pitchFamily="34" charset="0"/>
              </a:rPr>
              <a:t>forget..God</a:t>
            </a:r>
            <a:r>
              <a:rPr lang="en-US" sz="4200" dirty="0">
                <a:latin typeface="Britannic Bold" panose="020B0903060703020204" pitchFamily="34" charset="0"/>
              </a:rPr>
              <a:t> will hold you accountable</a:t>
            </a:r>
          </a:p>
        </p:txBody>
      </p:sp>
    </p:spTree>
    <p:extLst>
      <p:ext uri="{BB962C8B-B14F-4D97-AF65-F5344CB8AC3E}">
        <p14:creationId xmlns:p14="http://schemas.microsoft.com/office/powerpoint/2010/main" val="16082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23691"/>
            <a:ext cx="10931700" cy="45926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Amos 5:10 </a:t>
            </a:r>
            <a:r>
              <a:rPr lang="en-US" sz="3200" dirty="0"/>
              <a:t>They hate the one who rebukes in the gate, And they abhor the one who speaks uprightly.</a:t>
            </a:r>
            <a:r>
              <a:rPr lang="en-US" sz="3800" dirty="0">
                <a:latin typeface="Georgia" panose="02040502050405020303" pitchFamily="18" charset="0"/>
              </a:rPr>
              <a:t> 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Amos 7:12-13 </a:t>
            </a:r>
            <a:r>
              <a:rPr lang="en-US" sz="3200" dirty="0"/>
              <a:t>Then Amaziah said to Amos: “Go, you seer!</a:t>
            </a:r>
            <a:br>
              <a:rPr lang="en-US" sz="3200" dirty="0"/>
            </a:br>
            <a:r>
              <a:rPr lang="en-US" sz="3200" dirty="0"/>
              <a:t>Flee to the land of Judah. There eat bread, And there prophesy.</a:t>
            </a:r>
            <a:br>
              <a:rPr lang="en-US" sz="3200" dirty="0"/>
            </a:br>
            <a:r>
              <a:rPr lang="en-US" sz="3200" baseline="30000" dirty="0"/>
              <a:t>13 </a:t>
            </a:r>
            <a:r>
              <a:rPr lang="en-US" sz="3200" dirty="0"/>
              <a:t>But never again prophesy at Bethel, For it </a:t>
            </a:r>
            <a:r>
              <a:rPr lang="en-US" sz="3200" i="1" dirty="0"/>
              <a:t>is</a:t>
            </a:r>
            <a:r>
              <a:rPr lang="en-US" sz="3200" dirty="0"/>
              <a:t> the king’s sanctuary, And it </a:t>
            </a:r>
            <a:r>
              <a:rPr lang="en-US" sz="3200" i="1" dirty="0"/>
              <a:t>is</a:t>
            </a:r>
            <a:r>
              <a:rPr lang="en-US" sz="3200" dirty="0"/>
              <a:t> the royal residence.”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Ezekiel 33:31-32 </a:t>
            </a:r>
            <a:r>
              <a:rPr lang="en-US" sz="3200" dirty="0"/>
              <a:t>So they come to you as people do, they sit before you </a:t>
            </a:r>
            <a:r>
              <a:rPr lang="en-US" sz="3200" i="1" dirty="0"/>
              <a:t>as</a:t>
            </a:r>
            <a:r>
              <a:rPr lang="en-US" sz="3200" dirty="0"/>
              <a:t> My people, and they hear your words, but they do not do them; for with their mouth they show much love, </a:t>
            </a:r>
            <a:r>
              <a:rPr lang="en-US" sz="3200" i="1" dirty="0"/>
              <a:t>but</a:t>
            </a:r>
            <a:r>
              <a:rPr lang="en-US" sz="3200" dirty="0"/>
              <a:t> their hearts pursue their </a:t>
            </a:r>
            <a:r>
              <a:rPr lang="en-US" sz="3200" i="1" dirty="0"/>
              <a:t>own</a:t>
            </a:r>
            <a:r>
              <a:rPr lang="en-US" sz="3200" dirty="0"/>
              <a:t> gain.</a:t>
            </a:r>
            <a:endParaRPr lang="en-US" sz="3800" dirty="0">
              <a:latin typeface="Georgia" panose="02040502050405020303" pitchFamily="18" charset="0"/>
            </a:endParaRPr>
          </a:p>
          <a:p>
            <a:pPr algn="l"/>
            <a:endParaRPr lang="en-US" sz="3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712" y="456566"/>
            <a:ext cx="7081059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FF0000"/>
                </a:solidFill>
                <a:latin typeface="Britannic Bold" panose="020B0903060703020204" pitchFamily="34" charset="0"/>
              </a:rPr>
              <a:t>3</a:t>
            </a:r>
            <a:r>
              <a:rPr lang="en-US" sz="4200" dirty="0">
                <a:latin typeface="Britannic Bold" panose="020B0903060703020204" pitchFamily="34" charset="0"/>
              </a:rPr>
              <a:t> We don’t like to hear it</a:t>
            </a:r>
          </a:p>
        </p:txBody>
      </p:sp>
    </p:spTree>
    <p:extLst>
      <p:ext uri="{BB962C8B-B14F-4D97-AF65-F5344CB8AC3E}">
        <p14:creationId xmlns:p14="http://schemas.microsoft.com/office/powerpoint/2010/main" val="32590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23691"/>
            <a:ext cx="10931700" cy="4592666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2 Samuel 12:13 </a:t>
            </a:r>
            <a:r>
              <a:rPr lang="en-US" sz="3800" dirty="0"/>
              <a:t>So David said to Nathan, “I have sinned against the </a:t>
            </a:r>
            <a:r>
              <a:rPr lang="en-US" sz="3800" cap="small" dirty="0"/>
              <a:t>Lord</a:t>
            </a:r>
            <a:r>
              <a:rPr lang="en-US" sz="3800" dirty="0"/>
              <a:t>.”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James 5:16 </a:t>
            </a:r>
            <a:r>
              <a:rPr lang="en-US" sz="3200" dirty="0"/>
              <a:t>Confess </a:t>
            </a:r>
            <a:r>
              <a:rPr lang="en-US" sz="3200" i="1" dirty="0"/>
              <a:t>your</a:t>
            </a:r>
            <a:r>
              <a:rPr lang="en-US" sz="3200" dirty="0"/>
              <a:t> trespasses to one another, and pray for one another, that you may be healed. The effective, fervent prayer of a righteous man avails much. 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712" y="456566"/>
            <a:ext cx="7081059" cy="862715"/>
          </a:xfrm>
          <a:noFill/>
          <a:ln w="31750">
            <a:solidFill>
              <a:schemeClr val="accent1"/>
            </a:solidFill>
          </a:ln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David didn’t have this attitude</a:t>
            </a:r>
          </a:p>
        </p:txBody>
      </p:sp>
    </p:spTree>
    <p:extLst>
      <p:ext uri="{BB962C8B-B14F-4D97-AF65-F5344CB8AC3E}">
        <p14:creationId xmlns:p14="http://schemas.microsoft.com/office/powerpoint/2010/main" val="38338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823691"/>
            <a:ext cx="11232991" cy="4592666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2 Samuel 12:9-12 </a:t>
            </a:r>
            <a:r>
              <a:rPr lang="en-US" sz="3200" dirty="0"/>
              <a:t>Why have you despised the commandment of the </a:t>
            </a:r>
            <a:r>
              <a:rPr lang="en-US" sz="3200" cap="small" dirty="0"/>
              <a:t>Lord</a:t>
            </a:r>
            <a:r>
              <a:rPr lang="en-US" sz="3200" dirty="0"/>
              <a:t>, to do evil in His sight? You have killed Uriah the Hittite with the sword; you have taken his wife </a:t>
            </a:r>
            <a:r>
              <a:rPr lang="en-US" sz="3200" i="1" dirty="0"/>
              <a:t>to be</a:t>
            </a:r>
            <a:r>
              <a:rPr lang="en-US" sz="3200" dirty="0"/>
              <a:t> your wife, and have killed him with the sword of the people of Ammon…For you did </a:t>
            </a:r>
            <a:r>
              <a:rPr lang="en-US" sz="3200" i="1" dirty="0"/>
              <a:t>it</a:t>
            </a:r>
            <a:r>
              <a:rPr lang="en-US" sz="3200" dirty="0"/>
              <a:t> secretly, but I will do this thing before all Israel, before the sun.’ ”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Isaiah 29:15 </a:t>
            </a:r>
            <a:r>
              <a:rPr lang="en-US" sz="3200" dirty="0"/>
              <a:t>Woe to those who seek deep to hide their counsel far from the </a:t>
            </a:r>
            <a:r>
              <a:rPr lang="en-US" sz="3200" cap="small" dirty="0"/>
              <a:t>Lord</a:t>
            </a:r>
            <a:r>
              <a:rPr lang="en-US" sz="3200" dirty="0"/>
              <a:t>, And their works are in the dark; They say, “Who sees us?” and, “Who knows us?”</a:t>
            </a:r>
            <a:endParaRPr lang="en-US" sz="3200" dirty="0">
              <a:latin typeface="Georgia" panose="02040502050405020303" pitchFamily="18" charset="0"/>
            </a:endParaRPr>
          </a:p>
          <a:p>
            <a:pPr algn="l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712" y="456566"/>
            <a:ext cx="7179056" cy="943770"/>
          </a:xfrm>
          <a:noFill/>
          <a:ln w="31750">
            <a:noFill/>
          </a:ln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FF0000"/>
                </a:solidFill>
                <a:latin typeface="Britannic Bold" panose="020B0903060703020204" pitchFamily="34" charset="0"/>
              </a:rPr>
              <a:t>4</a:t>
            </a:r>
            <a:r>
              <a:rPr lang="en-US" sz="4200" dirty="0">
                <a:latin typeface="Britannic Bold" panose="020B0903060703020204" pitchFamily="34" charset="0"/>
              </a:rPr>
              <a:t> We try to hide them</a:t>
            </a:r>
          </a:p>
        </p:txBody>
      </p:sp>
    </p:spTree>
    <p:extLst>
      <p:ext uri="{BB962C8B-B14F-4D97-AF65-F5344CB8AC3E}">
        <p14:creationId xmlns:p14="http://schemas.microsoft.com/office/powerpoint/2010/main" val="264420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urry image of a person's hand&#10;&#10;Description automatically generated">
            <a:extLst>
              <a:ext uri="{FF2B5EF4-FFF2-40B4-BE49-F238E27FC236}">
                <a16:creationId xmlns:a16="http://schemas.microsoft.com/office/drawing/2014/main" id="{ECEED99D-614D-FACC-D200-9F28E067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B59C9-4FE3-21E9-9F0F-A08B8B74E747}"/>
              </a:ext>
            </a:extLst>
          </p:cNvPr>
          <p:cNvSpPr/>
          <p:nvPr/>
        </p:nvSpPr>
        <p:spPr>
          <a:xfrm>
            <a:off x="0" y="0"/>
            <a:ext cx="423672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3285F-C0C8-BD54-776A-25115E94261D}"/>
              </a:ext>
            </a:extLst>
          </p:cNvPr>
          <p:cNvSpPr/>
          <p:nvPr/>
        </p:nvSpPr>
        <p:spPr>
          <a:xfrm>
            <a:off x="4307840" y="0"/>
            <a:ext cx="7884160" cy="6839712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73A9-59E9-EF19-9B40-DBAB2D88B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823691"/>
            <a:ext cx="11232991" cy="4592666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2 Samuel 12:13-14 </a:t>
            </a:r>
            <a:r>
              <a:rPr lang="en-US" sz="3200" dirty="0"/>
              <a:t>So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  <a:p>
            <a:pPr algn="l"/>
            <a:r>
              <a:rPr lang="en-US" sz="3200" dirty="0"/>
              <a:t>And Nathan said to David, “The </a:t>
            </a:r>
            <a:r>
              <a:rPr lang="en-US" sz="3200" cap="small" dirty="0"/>
              <a:t>Lord</a:t>
            </a:r>
            <a:r>
              <a:rPr lang="en-US" sz="3200" dirty="0"/>
              <a:t> also has put away your sin; you shall not die. </a:t>
            </a:r>
            <a:r>
              <a:rPr lang="en-US" sz="3200" baseline="30000" dirty="0"/>
              <a:t>14 </a:t>
            </a:r>
            <a:r>
              <a:rPr lang="en-US" sz="3200" dirty="0"/>
              <a:t>However, because by this deed you have given great occasion to the enemies of the </a:t>
            </a:r>
            <a:r>
              <a:rPr lang="en-US" sz="3200" cap="small" dirty="0"/>
              <a:t>Lord</a:t>
            </a:r>
            <a:r>
              <a:rPr lang="en-US" sz="3200" dirty="0"/>
              <a:t> to blaspheme, the child also </a:t>
            </a:r>
            <a:r>
              <a:rPr lang="en-US" sz="3200" i="1" dirty="0"/>
              <a:t>who is</a:t>
            </a:r>
            <a:r>
              <a:rPr lang="en-US" sz="3200" dirty="0"/>
              <a:t> born to you shall surely die.”</a:t>
            </a:r>
          </a:p>
          <a:p>
            <a:pPr algn="l"/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A9E2-AAC0-5E6C-D377-0448B0034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456566"/>
            <a:ext cx="7179056" cy="943770"/>
          </a:xfrm>
          <a:noFill/>
          <a:ln w="31750">
            <a:noFill/>
          </a:ln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How does it end?</a:t>
            </a:r>
          </a:p>
        </p:txBody>
      </p:sp>
    </p:spTree>
    <p:extLst>
      <p:ext uri="{BB962C8B-B14F-4D97-AF65-F5344CB8AC3E}">
        <p14:creationId xmlns:p14="http://schemas.microsoft.com/office/powerpoint/2010/main" val="167266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787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Britannic Bold</vt:lpstr>
      <vt:lpstr>Calibri</vt:lpstr>
      <vt:lpstr>Calibri Light</vt:lpstr>
      <vt:lpstr>Georgia</vt:lpstr>
      <vt:lpstr>Office Theme</vt:lpstr>
      <vt:lpstr>Not Seeing our Own Faults</vt:lpstr>
      <vt:lpstr>PowerPoint Presentation</vt:lpstr>
      <vt:lpstr>1 We Aren’t Looking for them</vt:lpstr>
      <vt:lpstr>2 We Try to Excuse them</vt:lpstr>
      <vt:lpstr>Don’t forget..God will hold you accountable</vt:lpstr>
      <vt:lpstr>3 We don’t like to hear it</vt:lpstr>
      <vt:lpstr>David didn’t have this attitude</vt:lpstr>
      <vt:lpstr>4 We try to hide them</vt:lpstr>
      <vt:lpstr>How does it end?</vt:lpstr>
      <vt:lpstr>PowerPoint Presentation</vt:lpstr>
      <vt:lpstr>Not Seeing our Own Faults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2023-12-31T02:22:06Z</dcterms:created>
  <dcterms:modified xsi:type="dcterms:W3CDTF">2024-01-27T23:55:06Z</dcterms:modified>
</cp:coreProperties>
</file>