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3" r:id="rId5"/>
    <p:sldId id="266" r:id="rId6"/>
    <p:sldId id="264" r:id="rId7"/>
    <p:sldId id="267" r:id="rId8"/>
    <p:sldId id="265" r:id="rId9"/>
    <p:sldId id="268" r:id="rId10"/>
    <p:sldId id="269" r:id="rId11"/>
    <p:sldId id="270" r:id="rId12"/>
    <p:sldId id="271" r:id="rId13"/>
    <p:sldId id="272" r:id="rId14"/>
    <p:sldId id="273" r:id="rId15"/>
    <p:sldId id="274" r:id="rId16"/>
    <p:sldId id="275" r:id="rId17"/>
    <p:sldId id="276" r:id="rId18"/>
    <p:sldId id="277"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FFFFFF"/>
    <a:srgbClr val="F2F2F2"/>
    <a:srgbClr val="F5F5F5"/>
    <a:srgbClr val="FDFDFD"/>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83FCA-2B46-4183-864C-947F73FB65EC}" v="172" dt="2024-02-04T18:40:29.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975" autoAdjust="0"/>
    <p:restoredTop sz="94660"/>
  </p:normalViewPr>
  <p:slideViewPr>
    <p:cSldViewPr snapToGrid="0">
      <p:cViewPr varScale="1">
        <p:scale>
          <a:sx n="63" d="100"/>
          <a:sy n="63" d="100"/>
        </p:scale>
        <p:origin x="1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1A17-6C3C-8FD5-52D2-9594DFB649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2DF34-E16E-C79A-9DFF-4E90A56C18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FDB050-317A-D1B6-F4C8-49490D9BC676}"/>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5" name="Footer Placeholder 4">
            <a:extLst>
              <a:ext uri="{FF2B5EF4-FFF2-40B4-BE49-F238E27FC236}">
                <a16:creationId xmlns:a16="http://schemas.microsoft.com/office/drawing/2014/main" id="{5B2877C9-ABB8-062D-D43E-B018682A6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11897-B1D5-57A2-46AB-41981E2EDD67}"/>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372694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DD87-4E90-B750-003F-15DA9C6AD0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364AAA-5F18-6D58-1B6C-DB84AC6913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BD0F2-E507-5502-3FA9-D768C3F2B041}"/>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5" name="Footer Placeholder 4">
            <a:extLst>
              <a:ext uri="{FF2B5EF4-FFF2-40B4-BE49-F238E27FC236}">
                <a16:creationId xmlns:a16="http://schemas.microsoft.com/office/drawing/2014/main" id="{56F59CEE-D4B7-397F-9A23-A72C8D868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FCE95-F126-1DE6-2EF1-49ACBCCA04B9}"/>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221744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8DDA2-1965-A903-E04C-3B600AA804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402410-C0FA-5CCE-EDF9-8281180ED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0FC4C-C341-25FD-95DE-0FC1B45F2C12}"/>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5" name="Footer Placeholder 4">
            <a:extLst>
              <a:ext uri="{FF2B5EF4-FFF2-40B4-BE49-F238E27FC236}">
                <a16:creationId xmlns:a16="http://schemas.microsoft.com/office/drawing/2014/main" id="{EC75EF69-EDF1-8F4C-3030-12CEB1A25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84900-067A-4D9B-5614-BD27CB5A7D82}"/>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32101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79B28-6F13-FA99-D0A7-1951C0586B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75E475-B97F-169D-4CF4-06F6AEEDE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5FBC5-1910-BB79-6B2E-D2E3C46F8568}"/>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5" name="Footer Placeholder 4">
            <a:extLst>
              <a:ext uri="{FF2B5EF4-FFF2-40B4-BE49-F238E27FC236}">
                <a16:creationId xmlns:a16="http://schemas.microsoft.com/office/drawing/2014/main" id="{458BCF33-A731-420F-95F6-8322D5B3B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528DA-F742-ACC9-7E83-75772A141E84}"/>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39722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3204-FB8D-2486-1B08-30547A7491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6CA50-5A9A-8F66-E337-C8F042D137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DEFB4-2195-6210-0691-3BA701DCE8C9}"/>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5" name="Footer Placeholder 4">
            <a:extLst>
              <a:ext uri="{FF2B5EF4-FFF2-40B4-BE49-F238E27FC236}">
                <a16:creationId xmlns:a16="http://schemas.microsoft.com/office/drawing/2014/main" id="{75BBD4C2-B90E-F18A-CF85-B3B95F1CE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80472-822D-2DE1-BADE-D7AC436399B8}"/>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279828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D5B2-08BF-318D-A00C-EBA4B8BAB3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8D5F8-5305-2A47-BD50-1B2B845FC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F4800-3642-31A4-BCCE-81C2C7D8F7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5CEED-10A0-4A01-B94E-4C39AC29B774}"/>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6" name="Footer Placeholder 5">
            <a:extLst>
              <a:ext uri="{FF2B5EF4-FFF2-40B4-BE49-F238E27FC236}">
                <a16:creationId xmlns:a16="http://schemas.microsoft.com/office/drawing/2014/main" id="{BA08CC9A-E6E4-C154-6C33-BEF83BFD6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6546D-3E50-A6D3-443B-F004D4994301}"/>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76247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CBCB-ACDE-1AF4-657C-BD0ED0127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DC6C86-F6B8-CD12-5C83-2AF964EE4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A9A4A0-E950-E8B4-C24A-43843C919C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BED3-FFA6-895D-021C-3712B9963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D570F6-8FF5-BA21-6E3B-FB30B83083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29260A-BC25-E381-80D4-ABC5ACF5F1DC}"/>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8" name="Footer Placeholder 7">
            <a:extLst>
              <a:ext uri="{FF2B5EF4-FFF2-40B4-BE49-F238E27FC236}">
                <a16:creationId xmlns:a16="http://schemas.microsoft.com/office/drawing/2014/main" id="{F0229FB3-9975-1609-5460-9C2CA528C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B9D392-06C6-5779-BCAE-6E0A0AA70CAD}"/>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218895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115D-B885-5278-FCF6-E1DB7B0556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CE368C-3D86-8F71-2F5A-C345C234C064}"/>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4" name="Footer Placeholder 3">
            <a:extLst>
              <a:ext uri="{FF2B5EF4-FFF2-40B4-BE49-F238E27FC236}">
                <a16:creationId xmlns:a16="http://schemas.microsoft.com/office/drawing/2014/main" id="{E346BD86-2E8E-0CE5-7620-CE1F99C091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D075A-9E09-E94A-6BE2-578238B69325}"/>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277310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16996-1409-05FF-55E9-705A44AEEFAE}"/>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3" name="Footer Placeholder 2">
            <a:extLst>
              <a:ext uri="{FF2B5EF4-FFF2-40B4-BE49-F238E27FC236}">
                <a16:creationId xmlns:a16="http://schemas.microsoft.com/office/drawing/2014/main" id="{77C54CF1-BF69-F597-7559-A9AC2F1448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44221D-FF22-1CE6-5462-4B4AAF4463D8}"/>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102999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78F7-4116-A39B-7E52-2A975C058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06683D-C10D-1013-CC72-34601E63A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EF74F8-1C6C-5298-E472-F72401D05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51D9DB-3938-B85D-5C5B-4D20EBCEA1A8}"/>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6" name="Footer Placeholder 5">
            <a:extLst>
              <a:ext uri="{FF2B5EF4-FFF2-40B4-BE49-F238E27FC236}">
                <a16:creationId xmlns:a16="http://schemas.microsoft.com/office/drawing/2014/main" id="{2FF2B780-28FC-00EF-EFAE-0A1DD4E2F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7107A-C42F-C631-010C-06377DB1D6E6}"/>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144704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31AF-1946-F73D-F845-84527DF1E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36F8DF-3CA2-E4ED-A566-72FA12D5E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941C8-0E0D-EFA1-2B08-BAEE9BCFF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7E9C5D-1513-24BE-B767-A3E03FEA9611}"/>
              </a:ext>
            </a:extLst>
          </p:cNvPr>
          <p:cNvSpPr>
            <a:spLocks noGrp="1"/>
          </p:cNvSpPr>
          <p:nvPr>
            <p:ph type="dt" sz="half" idx="10"/>
          </p:nvPr>
        </p:nvSpPr>
        <p:spPr/>
        <p:txBody>
          <a:bodyPr/>
          <a:lstStyle/>
          <a:p>
            <a:fld id="{B870744D-C350-4A78-BA34-714EE907A715}" type="datetimeFigureOut">
              <a:rPr lang="en-US" smtClean="0"/>
              <a:t>2/17/2024</a:t>
            </a:fld>
            <a:endParaRPr lang="en-US"/>
          </a:p>
        </p:txBody>
      </p:sp>
      <p:sp>
        <p:nvSpPr>
          <p:cNvPr id="6" name="Footer Placeholder 5">
            <a:extLst>
              <a:ext uri="{FF2B5EF4-FFF2-40B4-BE49-F238E27FC236}">
                <a16:creationId xmlns:a16="http://schemas.microsoft.com/office/drawing/2014/main" id="{79FA6713-452A-A031-D7C8-6D3F93BAA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10A973-2DF4-20F8-F144-57E2C9FF8B56}"/>
              </a:ext>
            </a:extLst>
          </p:cNvPr>
          <p:cNvSpPr>
            <a:spLocks noGrp="1"/>
          </p:cNvSpPr>
          <p:nvPr>
            <p:ph type="sldNum" sz="quarter" idx="12"/>
          </p:nvPr>
        </p:nvSpPr>
        <p:spPr/>
        <p:txBody>
          <a:bodyPr/>
          <a:lstStyle/>
          <a:p>
            <a:fld id="{13304457-9F01-4A01-8437-86ED9D1A7827}" type="slidenum">
              <a:rPr lang="en-US" smtClean="0"/>
              <a:t>‹#›</a:t>
            </a:fld>
            <a:endParaRPr lang="en-US"/>
          </a:p>
        </p:txBody>
      </p:sp>
    </p:spTree>
    <p:extLst>
      <p:ext uri="{BB962C8B-B14F-4D97-AF65-F5344CB8AC3E}">
        <p14:creationId xmlns:p14="http://schemas.microsoft.com/office/powerpoint/2010/main" val="177878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2FDED-F240-7FA4-B496-B5FA67620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436703-851F-FBFA-3B46-AA7334D19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6E2D9-4BF6-B3A8-2D92-B60FC95C9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70744D-C350-4A78-BA34-714EE907A715}" type="datetimeFigureOut">
              <a:rPr lang="en-US" smtClean="0"/>
              <a:t>2/17/2024</a:t>
            </a:fld>
            <a:endParaRPr lang="en-US"/>
          </a:p>
        </p:txBody>
      </p:sp>
      <p:sp>
        <p:nvSpPr>
          <p:cNvPr id="5" name="Footer Placeholder 4">
            <a:extLst>
              <a:ext uri="{FF2B5EF4-FFF2-40B4-BE49-F238E27FC236}">
                <a16:creationId xmlns:a16="http://schemas.microsoft.com/office/drawing/2014/main" id="{976ECE3F-E402-943A-D846-F8ECB8EFA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DD3907-F401-16F7-8922-DA1363800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304457-9F01-4A01-8437-86ED9D1A7827}" type="slidenum">
              <a:rPr lang="en-US" smtClean="0"/>
              <a:t>‹#›</a:t>
            </a:fld>
            <a:endParaRPr lang="en-US"/>
          </a:p>
        </p:txBody>
      </p:sp>
    </p:spTree>
    <p:extLst>
      <p:ext uri="{BB962C8B-B14F-4D97-AF65-F5344CB8AC3E}">
        <p14:creationId xmlns:p14="http://schemas.microsoft.com/office/powerpoint/2010/main" val="392510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C55F0BA-7D8B-4753-AB68-D54E59A24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7D0E9-F2AC-C12B-B879-F861825AEE19}"/>
              </a:ext>
            </a:extLst>
          </p:cNvPr>
          <p:cNvSpPr>
            <a:spLocks noGrp="1"/>
          </p:cNvSpPr>
          <p:nvPr>
            <p:ph type="ctrTitle"/>
          </p:nvPr>
        </p:nvSpPr>
        <p:spPr>
          <a:xfrm>
            <a:off x="812837" y="5104327"/>
            <a:ext cx="10464734" cy="809997"/>
          </a:xfrm>
          <a:noFill/>
        </p:spPr>
        <p:txBody>
          <a:bodyPr>
            <a:normAutofit/>
          </a:bodyPr>
          <a:lstStyle/>
          <a:p>
            <a:r>
              <a:rPr lang="en-US" sz="4800" dirty="0">
                <a:latin typeface="Goudy Stout" panose="0202090407030B020401" pitchFamily="18" charset="0"/>
              </a:rPr>
              <a:t>freedom</a:t>
            </a:r>
          </a:p>
        </p:txBody>
      </p:sp>
      <p:sp>
        <p:nvSpPr>
          <p:cNvPr id="3" name="Subtitle 2">
            <a:extLst>
              <a:ext uri="{FF2B5EF4-FFF2-40B4-BE49-F238E27FC236}">
                <a16:creationId xmlns:a16="http://schemas.microsoft.com/office/drawing/2014/main" id="{1B3EA758-C060-8BDF-C81D-8E7AB82F7686}"/>
              </a:ext>
            </a:extLst>
          </p:cNvPr>
          <p:cNvSpPr>
            <a:spLocks noGrp="1"/>
          </p:cNvSpPr>
          <p:nvPr>
            <p:ph type="subTitle" idx="1"/>
          </p:nvPr>
        </p:nvSpPr>
        <p:spPr>
          <a:xfrm>
            <a:off x="812837" y="5725355"/>
            <a:ext cx="10512421" cy="557187"/>
          </a:xfrm>
          <a:noFill/>
        </p:spPr>
        <p:txBody>
          <a:bodyPr>
            <a:noAutofit/>
          </a:bodyPr>
          <a:lstStyle/>
          <a:p>
            <a:r>
              <a:rPr lang="en-US" sz="3400" dirty="0">
                <a:latin typeface="Amasis MT Pro" panose="02040504050005020304" pitchFamily="18" charset="0"/>
              </a:rPr>
              <a:t>John 8.32-36	</a:t>
            </a:r>
          </a:p>
        </p:txBody>
      </p:sp>
      <p:pic>
        <p:nvPicPr>
          <p:cNvPr id="5" name="Picture 4" descr="A building with columns and a statue&#10;&#10;Description automatically generated with medium confidence">
            <a:extLst>
              <a:ext uri="{FF2B5EF4-FFF2-40B4-BE49-F238E27FC236}">
                <a16:creationId xmlns:a16="http://schemas.microsoft.com/office/drawing/2014/main" id="{2484A489-47E9-E3B2-695C-B7A0D44E9F03}"/>
              </a:ext>
            </a:extLst>
          </p:cNvPr>
          <p:cNvPicPr>
            <a:picLocks noChangeAspect="1"/>
          </p:cNvPicPr>
          <p:nvPr/>
        </p:nvPicPr>
        <p:blipFill rotWithShape="1">
          <a:blip r:embed="rId2">
            <a:extLst>
              <a:ext uri="{28A0092B-C50C-407E-A947-70E740481C1C}">
                <a14:useLocalDpi xmlns:a14="http://schemas.microsoft.com/office/drawing/2010/main" val="0"/>
              </a:ext>
            </a:extLst>
          </a:blip>
          <a:srcRect l="5327" t="8887" r="3907" b="15722"/>
          <a:stretch/>
        </p:blipFill>
        <p:spPr>
          <a:xfrm>
            <a:off x="-1" y="0"/>
            <a:ext cx="12158948" cy="5014702"/>
          </a:xfrm>
          <a:prstGeom prst="rect">
            <a:avLst/>
          </a:prstGeom>
          <a:effectLst/>
        </p:spPr>
      </p:pic>
      <p:sp>
        <p:nvSpPr>
          <p:cNvPr id="6" name="Subtitle 2">
            <a:extLst>
              <a:ext uri="{FF2B5EF4-FFF2-40B4-BE49-F238E27FC236}">
                <a16:creationId xmlns:a16="http://schemas.microsoft.com/office/drawing/2014/main" id="{BEA5D061-10B0-D31F-1B86-8A72FD2FC3DF}"/>
              </a:ext>
            </a:extLst>
          </p:cNvPr>
          <p:cNvSpPr txBox="1">
            <a:spLocks/>
          </p:cNvSpPr>
          <p:nvPr/>
        </p:nvSpPr>
        <p:spPr>
          <a:xfrm>
            <a:off x="866742" y="6206329"/>
            <a:ext cx="10512421" cy="557187"/>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Amasis MT Pro" panose="02040504050005020304" pitchFamily="18" charset="0"/>
              </a:rPr>
              <a:t>The Healing of America</a:t>
            </a:r>
          </a:p>
        </p:txBody>
      </p:sp>
    </p:spTree>
    <p:extLst>
      <p:ext uri="{BB962C8B-B14F-4D97-AF65-F5344CB8AC3E}">
        <p14:creationId xmlns:p14="http://schemas.microsoft.com/office/powerpoint/2010/main" val="270932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columns and a statue&#10;&#10;Description automatically generated with medium confidence">
            <a:extLst>
              <a:ext uri="{FF2B5EF4-FFF2-40B4-BE49-F238E27FC236}">
                <a16:creationId xmlns:a16="http://schemas.microsoft.com/office/drawing/2014/main" id="{2484A489-47E9-E3B2-695C-B7A0D44E9F03}"/>
              </a:ext>
            </a:extLst>
          </p:cNvPr>
          <p:cNvPicPr>
            <a:picLocks noChangeAspect="1"/>
          </p:cNvPicPr>
          <p:nvPr/>
        </p:nvPicPr>
        <p:blipFill rotWithShape="1">
          <a:blip r:embed="rId2">
            <a:extLst>
              <a:ext uri="{28A0092B-C50C-407E-A947-70E740481C1C}">
                <a14:useLocalDpi xmlns:a14="http://schemas.microsoft.com/office/drawing/2010/main" val="0"/>
              </a:ext>
            </a:extLst>
          </a:blip>
          <a:srcRect l="25710" r="24290"/>
          <a:stretch/>
        </p:blipFill>
        <p:spPr>
          <a:xfrm>
            <a:off x="6096000" y="1326435"/>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Rectangle 3">
            <a:extLst>
              <a:ext uri="{FF2B5EF4-FFF2-40B4-BE49-F238E27FC236}">
                <a16:creationId xmlns:a16="http://schemas.microsoft.com/office/drawing/2014/main" id="{1B165A81-DF7C-536D-1849-BD2A55275B8C}"/>
              </a:ext>
            </a:extLst>
          </p:cNvPr>
          <p:cNvSpPr/>
          <p:nvPr/>
        </p:nvSpPr>
        <p:spPr>
          <a:xfrm>
            <a:off x="18553" y="0"/>
            <a:ext cx="5194810" cy="6858000"/>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D22594-BFBB-F420-247C-23B7F495F226}"/>
              </a:ext>
            </a:extLst>
          </p:cNvPr>
          <p:cNvSpPr/>
          <p:nvPr/>
        </p:nvSpPr>
        <p:spPr>
          <a:xfrm>
            <a:off x="5213363" y="0"/>
            <a:ext cx="6960084" cy="6858000"/>
          </a:xfrm>
          <a:prstGeom prst="rect">
            <a:avLst/>
          </a:prstGeom>
          <a:solidFill>
            <a:srgbClr val="F9F9F9">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7D0E9-F2AC-C12B-B879-F861825AEE19}"/>
              </a:ext>
            </a:extLst>
          </p:cNvPr>
          <p:cNvSpPr>
            <a:spLocks noGrp="1"/>
          </p:cNvSpPr>
          <p:nvPr>
            <p:ph type="ctrTitle"/>
          </p:nvPr>
        </p:nvSpPr>
        <p:spPr>
          <a:xfrm>
            <a:off x="469032" y="521216"/>
            <a:ext cx="6771664" cy="1034628"/>
          </a:xfrm>
        </p:spPr>
        <p:txBody>
          <a:bodyPr anchor="ctr">
            <a:normAutofit/>
          </a:bodyPr>
          <a:lstStyle/>
          <a:p>
            <a:pPr algn="l"/>
            <a:r>
              <a:rPr lang="en-US" sz="4200" dirty="0">
                <a:latin typeface="Britannic Bold" panose="020B0903060703020204" pitchFamily="34" charset="0"/>
              </a:rPr>
              <a:t>Freedom in Old Testament</a:t>
            </a:r>
          </a:p>
        </p:txBody>
      </p:sp>
      <p:sp>
        <p:nvSpPr>
          <p:cNvPr id="3" name="Subtitle 2">
            <a:extLst>
              <a:ext uri="{FF2B5EF4-FFF2-40B4-BE49-F238E27FC236}">
                <a16:creationId xmlns:a16="http://schemas.microsoft.com/office/drawing/2014/main" id="{1B3EA758-C060-8BDF-C81D-8E7AB82F7686}"/>
              </a:ext>
            </a:extLst>
          </p:cNvPr>
          <p:cNvSpPr>
            <a:spLocks noGrp="1"/>
          </p:cNvSpPr>
          <p:nvPr>
            <p:ph type="subTitle" idx="1"/>
          </p:nvPr>
        </p:nvSpPr>
        <p:spPr>
          <a:xfrm>
            <a:off x="469032" y="1926942"/>
            <a:ext cx="10981288" cy="4146320"/>
          </a:xfrm>
        </p:spPr>
        <p:txBody>
          <a:bodyPr anchor="t">
            <a:normAutofit/>
          </a:bodyPr>
          <a:lstStyle/>
          <a:p>
            <a:pPr marL="571500" indent="-571500" algn="l">
              <a:buClr>
                <a:srgbClr val="FF0000"/>
              </a:buClr>
              <a:buFont typeface="Amasis MT Pro" panose="02040504050005020304" pitchFamily="18" charset="0"/>
              <a:buChar char="—"/>
            </a:pPr>
            <a:r>
              <a:rPr lang="en-US" sz="3800" dirty="0">
                <a:latin typeface="Amasis MT Pro" panose="02040504050005020304" pitchFamily="18" charset="0"/>
              </a:rPr>
              <a:t>God delivered them from slavery in Egypt</a:t>
            </a:r>
          </a:p>
          <a:p>
            <a:pPr algn="l">
              <a:buClr>
                <a:srgbClr val="FF0000"/>
              </a:buClr>
            </a:pPr>
            <a:r>
              <a:rPr lang="en-US" sz="3800" dirty="0">
                <a:latin typeface="Amasis MT Pro" panose="02040504050005020304" pitchFamily="18" charset="0"/>
              </a:rPr>
              <a:t>        </a:t>
            </a:r>
            <a:r>
              <a:rPr lang="en-US" sz="3000" dirty="0">
                <a:latin typeface="Amasis MT Pro" panose="02040504050005020304" pitchFamily="18" charset="0"/>
              </a:rPr>
              <a:t>Exodus 20:2  </a:t>
            </a:r>
            <a:r>
              <a:rPr lang="en-US" sz="3000" dirty="0" err="1">
                <a:latin typeface="Amasis MT Pro" panose="02040504050005020304" pitchFamily="18" charset="0"/>
              </a:rPr>
              <a:t>Exod</a:t>
            </a:r>
            <a:r>
              <a:rPr lang="en-US" sz="3000" dirty="0">
                <a:latin typeface="Amasis MT Pro" panose="02040504050005020304" pitchFamily="18" charset="0"/>
              </a:rPr>
              <a:t> 21:2  </a:t>
            </a:r>
            <a:r>
              <a:rPr lang="en-US" sz="3000" dirty="0" err="1">
                <a:latin typeface="Amasis MT Pro" panose="02040504050005020304" pitchFamily="18" charset="0"/>
              </a:rPr>
              <a:t>Deut</a:t>
            </a:r>
            <a:r>
              <a:rPr lang="en-US" sz="3000" dirty="0">
                <a:latin typeface="Amasis MT Pro" panose="02040504050005020304" pitchFamily="18" charset="0"/>
              </a:rPr>
              <a:t> 7:8 </a:t>
            </a:r>
            <a:r>
              <a:rPr lang="en-US" sz="3000" dirty="0" err="1">
                <a:latin typeface="Amasis MT Pro" panose="02040504050005020304" pitchFamily="18" charset="0"/>
              </a:rPr>
              <a:t>Deut</a:t>
            </a:r>
            <a:r>
              <a:rPr lang="en-US" sz="3000" dirty="0">
                <a:latin typeface="Amasis MT Pro" panose="02040504050005020304" pitchFamily="18" charset="0"/>
              </a:rPr>
              <a:t> 15:12</a:t>
            </a:r>
          </a:p>
          <a:p>
            <a:pPr algn="l">
              <a:buClr>
                <a:srgbClr val="FF0000"/>
              </a:buClr>
            </a:pPr>
            <a:r>
              <a:rPr lang="en-US" sz="3000" dirty="0">
                <a:latin typeface="Amasis MT Pro" panose="02040504050005020304" pitchFamily="18" charset="0"/>
              </a:rPr>
              <a:t>          Pattern: generation that didn’t follow God lost freedom</a:t>
            </a:r>
          </a:p>
          <a:p>
            <a:pPr marL="457200" indent="-457200" algn="l">
              <a:buClr>
                <a:srgbClr val="FF0000"/>
              </a:buClr>
              <a:buFont typeface="Amasis MT Pro" panose="02040504050005020304" pitchFamily="18" charset="0"/>
              <a:buChar char="—"/>
            </a:pPr>
            <a:r>
              <a:rPr lang="en-US" sz="3800" dirty="0">
                <a:latin typeface="Amasis MT Pro" panose="02040504050005020304" pitchFamily="18" charset="0"/>
              </a:rPr>
              <a:t> Message of the Prophets </a:t>
            </a:r>
          </a:p>
          <a:p>
            <a:pPr lvl="1" algn="l">
              <a:buClr>
                <a:srgbClr val="FF0000"/>
              </a:buClr>
            </a:pPr>
            <a:r>
              <a:rPr lang="en-US" sz="2800" dirty="0">
                <a:latin typeface="Amasis MT Pro" panose="02040504050005020304" pitchFamily="18" charset="0"/>
              </a:rPr>
              <a:t>Isaiah 61:1 The Lord has sent me to proclaim liberty to the captives</a:t>
            </a:r>
          </a:p>
          <a:p>
            <a:pPr lvl="1" algn="l">
              <a:buClr>
                <a:srgbClr val="FF0000"/>
              </a:buClr>
            </a:pPr>
            <a:r>
              <a:rPr lang="en-US" sz="2800" dirty="0">
                <a:latin typeface="Amasis MT Pro" panose="02040504050005020304" pitchFamily="18" charset="0"/>
              </a:rPr>
              <a:t>2 Chron 7:14 </a:t>
            </a:r>
            <a:r>
              <a:rPr lang="en-US" sz="2400" dirty="0">
                <a:latin typeface="Amasis MT Pro" panose="02040504050005020304" pitchFamily="18" charset="0"/>
              </a:rPr>
              <a:t>if My people who are called by My name will humble them-selves, and pray and seek My face, and turn from their wicked ways, then I will hear from heaven, and will forgive their sin and heal their land. </a:t>
            </a:r>
            <a:endParaRPr lang="en-US" sz="2800" dirty="0">
              <a:latin typeface="Amasis MT Pro" panose="02040504050005020304" pitchFamily="18" charset="0"/>
            </a:endParaRPr>
          </a:p>
        </p:txBody>
      </p:sp>
    </p:spTree>
    <p:extLst>
      <p:ext uri="{BB962C8B-B14F-4D97-AF65-F5344CB8AC3E}">
        <p14:creationId xmlns:p14="http://schemas.microsoft.com/office/powerpoint/2010/main" val="5697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columns and a statue&#10;&#10;Description automatically generated with medium confidence">
            <a:extLst>
              <a:ext uri="{FF2B5EF4-FFF2-40B4-BE49-F238E27FC236}">
                <a16:creationId xmlns:a16="http://schemas.microsoft.com/office/drawing/2014/main" id="{2484A489-47E9-E3B2-695C-B7A0D44E9F03}"/>
              </a:ext>
            </a:extLst>
          </p:cNvPr>
          <p:cNvPicPr>
            <a:picLocks noChangeAspect="1"/>
          </p:cNvPicPr>
          <p:nvPr/>
        </p:nvPicPr>
        <p:blipFill rotWithShape="1">
          <a:blip r:embed="rId2">
            <a:extLst>
              <a:ext uri="{28A0092B-C50C-407E-A947-70E740481C1C}">
                <a14:useLocalDpi xmlns:a14="http://schemas.microsoft.com/office/drawing/2010/main" val="0"/>
              </a:ext>
            </a:extLst>
          </a:blip>
          <a:srcRect l="25710" r="24290"/>
          <a:stretch/>
        </p:blipFill>
        <p:spPr>
          <a:xfrm>
            <a:off x="6096000" y="1326435"/>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Rectangle 3">
            <a:extLst>
              <a:ext uri="{FF2B5EF4-FFF2-40B4-BE49-F238E27FC236}">
                <a16:creationId xmlns:a16="http://schemas.microsoft.com/office/drawing/2014/main" id="{1B165A81-DF7C-536D-1849-BD2A55275B8C}"/>
              </a:ext>
            </a:extLst>
          </p:cNvPr>
          <p:cNvSpPr/>
          <p:nvPr/>
        </p:nvSpPr>
        <p:spPr>
          <a:xfrm>
            <a:off x="18553" y="0"/>
            <a:ext cx="5194810" cy="6858000"/>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D22594-BFBB-F420-247C-23B7F495F226}"/>
              </a:ext>
            </a:extLst>
          </p:cNvPr>
          <p:cNvSpPr/>
          <p:nvPr/>
        </p:nvSpPr>
        <p:spPr>
          <a:xfrm>
            <a:off x="5213363" y="0"/>
            <a:ext cx="6960084" cy="6858000"/>
          </a:xfrm>
          <a:prstGeom prst="rect">
            <a:avLst/>
          </a:prstGeom>
          <a:solidFill>
            <a:srgbClr val="F9F9F9">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7D0E9-F2AC-C12B-B879-F861825AEE19}"/>
              </a:ext>
            </a:extLst>
          </p:cNvPr>
          <p:cNvSpPr>
            <a:spLocks noGrp="1"/>
          </p:cNvSpPr>
          <p:nvPr>
            <p:ph type="ctrTitle"/>
          </p:nvPr>
        </p:nvSpPr>
        <p:spPr>
          <a:xfrm>
            <a:off x="469032" y="521216"/>
            <a:ext cx="6771664" cy="1034628"/>
          </a:xfrm>
        </p:spPr>
        <p:txBody>
          <a:bodyPr anchor="ctr">
            <a:normAutofit/>
          </a:bodyPr>
          <a:lstStyle/>
          <a:p>
            <a:pPr algn="l"/>
            <a:r>
              <a:rPr lang="en-US" sz="4200" dirty="0">
                <a:latin typeface="Britannic Bold" panose="020B0903060703020204" pitchFamily="34" charset="0"/>
              </a:rPr>
              <a:t>Freedom in New Testament</a:t>
            </a:r>
          </a:p>
        </p:txBody>
      </p:sp>
      <p:sp>
        <p:nvSpPr>
          <p:cNvPr id="3" name="Subtitle 2">
            <a:extLst>
              <a:ext uri="{FF2B5EF4-FFF2-40B4-BE49-F238E27FC236}">
                <a16:creationId xmlns:a16="http://schemas.microsoft.com/office/drawing/2014/main" id="{1B3EA758-C060-8BDF-C81D-8E7AB82F7686}"/>
              </a:ext>
            </a:extLst>
          </p:cNvPr>
          <p:cNvSpPr>
            <a:spLocks noGrp="1"/>
          </p:cNvSpPr>
          <p:nvPr>
            <p:ph type="subTitle" idx="1"/>
          </p:nvPr>
        </p:nvSpPr>
        <p:spPr>
          <a:xfrm>
            <a:off x="469033" y="1926942"/>
            <a:ext cx="9939140" cy="4146320"/>
          </a:xfrm>
        </p:spPr>
        <p:txBody>
          <a:bodyPr anchor="t">
            <a:normAutofit/>
          </a:bodyPr>
          <a:lstStyle/>
          <a:p>
            <a:pPr marL="571500" indent="-571500" algn="l">
              <a:buClr>
                <a:srgbClr val="FF0000"/>
              </a:buClr>
              <a:buFont typeface="Amasis MT Pro" panose="02040504050005020304" pitchFamily="18" charset="0"/>
              <a:buChar char="—"/>
            </a:pPr>
            <a:r>
              <a:rPr lang="en-US" sz="3800" dirty="0">
                <a:latin typeface="Amasis MT Pro" panose="02040504050005020304" pitchFamily="18" charset="0"/>
              </a:rPr>
              <a:t>Main focus: freedom in Christ from sin</a:t>
            </a:r>
          </a:p>
          <a:p>
            <a:pPr algn="l">
              <a:buClr>
                <a:srgbClr val="FF0000"/>
              </a:buClr>
            </a:pPr>
            <a:r>
              <a:rPr lang="en-US" sz="3800" dirty="0">
                <a:latin typeface="Amasis MT Pro" panose="02040504050005020304" pitchFamily="18" charset="0"/>
              </a:rPr>
              <a:t>        </a:t>
            </a:r>
            <a:r>
              <a:rPr lang="en-US" sz="3000" dirty="0">
                <a:latin typeface="Amasis MT Pro" panose="02040504050005020304" pitchFamily="18" charset="0"/>
              </a:rPr>
              <a:t>John 3:19-20  John 8:31-32  Romans 1:20-25</a:t>
            </a:r>
          </a:p>
          <a:p>
            <a:pPr algn="l">
              <a:buClr>
                <a:srgbClr val="FF0000"/>
              </a:buClr>
            </a:pPr>
            <a:r>
              <a:rPr lang="en-US" sz="3000" dirty="0">
                <a:latin typeface="Amasis MT Pro" panose="02040504050005020304" pitchFamily="18" charset="0"/>
              </a:rPr>
              <a:t>          Old Self – away from God (My will be done)</a:t>
            </a:r>
          </a:p>
          <a:p>
            <a:pPr algn="l">
              <a:buClr>
                <a:srgbClr val="FF0000"/>
              </a:buClr>
            </a:pPr>
            <a:r>
              <a:rPr lang="en-US" sz="3000" dirty="0">
                <a:latin typeface="Amasis MT Pro" panose="02040504050005020304" pitchFamily="18" charset="0"/>
              </a:rPr>
              <a:t>          In Christ – toward God (Thy will be done)</a:t>
            </a:r>
          </a:p>
          <a:p>
            <a:pPr marL="457200" indent="-457200" algn="l">
              <a:buClr>
                <a:srgbClr val="FF0000"/>
              </a:buClr>
              <a:buFont typeface="Amasis MT Pro" panose="02040504050005020304" pitchFamily="18" charset="0"/>
              <a:buChar char="—"/>
            </a:pPr>
            <a:r>
              <a:rPr lang="en-US" sz="3800" dirty="0">
                <a:latin typeface="Amasis MT Pro" panose="02040504050005020304" pitchFamily="18" charset="0"/>
              </a:rPr>
              <a:t> Paradox </a:t>
            </a:r>
            <a:r>
              <a:rPr lang="en-US" sz="3200" dirty="0">
                <a:latin typeface="Amasis MT Pro" panose="02040504050005020304" pitchFamily="18" charset="0"/>
              </a:rPr>
              <a:t>(How can “serving God” be freedom?)</a:t>
            </a:r>
          </a:p>
          <a:p>
            <a:pPr lvl="1" algn="l">
              <a:buClr>
                <a:srgbClr val="FF0000"/>
              </a:buClr>
            </a:pPr>
            <a:r>
              <a:rPr lang="en-US" sz="2800" dirty="0">
                <a:latin typeface="Amasis MT Pro" panose="02040504050005020304" pitchFamily="18" charset="0"/>
              </a:rPr>
              <a:t>     To live to fullest as we are designed by God to function</a:t>
            </a:r>
          </a:p>
        </p:txBody>
      </p:sp>
    </p:spTree>
    <p:extLst>
      <p:ext uri="{BB962C8B-B14F-4D97-AF65-F5344CB8AC3E}">
        <p14:creationId xmlns:p14="http://schemas.microsoft.com/office/powerpoint/2010/main" val="95287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ain on the tracks&#10;&#10;Description automatically generated">
            <a:extLst>
              <a:ext uri="{FF2B5EF4-FFF2-40B4-BE49-F238E27FC236}">
                <a16:creationId xmlns:a16="http://schemas.microsoft.com/office/drawing/2014/main" id="{5A8E334A-0D73-62AA-2D47-A63ECE1124B2}"/>
              </a:ext>
            </a:extLst>
          </p:cNvPr>
          <p:cNvPicPr>
            <a:picLocks noChangeAspect="1"/>
          </p:cNvPicPr>
          <p:nvPr/>
        </p:nvPicPr>
        <p:blipFill rotWithShape="1">
          <a:blip r:embed="rId2">
            <a:extLst>
              <a:ext uri="{28A0092B-C50C-407E-A947-70E740481C1C}">
                <a14:useLocalDpi xmlns:a14="http://schemas.microsoft.com/office/drawing/2010/main" val="0"/>
              </a:ext>
            </a:extLst>
          </a:blip>
          <a:srcRect l="2593" r="3452"/>
          <a:stretch/>
        </p:blipFill>
        <p:spPr>
          <a:xfrm>
            <a:off x="0" y="0"/>
            <a:ext cx="12293600" cy="6858000"/>
          </a:xfrm>
          <a:prstGeom prst="rect">
            <a:avLst/>
          </a:prstGeom>
        </p:spPr>
      </p:pic>
    </p:spTree>
    <p:extLst>
      <p:ext uri="{BB962C8B-B14F-4D97-AF65-F5344CB8AC3E}">
        <p14:creationId xmlns:p14="http://schemas.microsoft.com/office/powerpoint/2010/main" val="352309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moke billowing from a fire&#10;&#10;Description automatically generated">
            <a:extLst>
              <a:ext uri="{FF2B5EF4-FFF2-40B4-BE49-F238E27FC236}">
                <a16:creationId xmlns:a16="http://schemas.microsoft.com/office/drawing/2014/main" id="{C9318A60-0BCF-59CE-DF8B-E2B334055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899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ire on the ground&#10;&#10;Description automatically generated">
            <a:extLst>
              <a:ext uri="{FF2B5EF4-FFF2-40B4-BE49-F238E27FC236}">
                <a16:creationId xmlns:a16="http://schemas.microsoft.com/office/drawing/2014/main" id="{F1D48E45-107B-FFBA-5444-B69D4B4FD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
            <a:ext cx="12192000" cy="6856781"/>
          </a:xfrm>
          <a:prstGeom prst="rect">
            <a:avLst/>
          </a:prstGeom>
        </p:spPr>
      </p:pic>
    </p:spTree>
    <p:extLst>
      <p:ext uri="{BB962C8B-B14F-4D97-AF65-F5344CB8AC3E}">
        <p14:creationId xmlns:p14="http://schemas.microsoft.com/office/powerpoint/2010/main" val="2007183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car with text and images&#10;&#10;Description automatically generated">
            <a:extLst>
              <a:ext uri="{FF2B5EF4-FFF2-40B4-BE49-F238E27FC236}">
                <a16:creationId xmlns:a16="http://schemas.microsoft.com/office/drawing/2014/main" id="{7B959490-4AD7-632E-7636-F1B4796F4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9000" cy="6858000"/>
          </a:xfrm>
          <a:prstGeom prst="rect">
            <a:avLst/>
          </a:prstGeom>
        </p:spPr>
      </p:pic>
    </p:spTree>
    <p:extLst>
      <p:ext uri="{BB962C8B-B14F-4D97-AF65-F5344CB8AC3E}">
        <p14:creationId xmlns:p14="http://schemas.microsoft.com/office/powerpoint/2010/main" val="310995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statue&#10;&#10;Description automatically generated">
            <a:extLst>
              <a:ext uri="{FF2B5EF4-FFF2-40B4-BE49-F238E27FC236}">
                <a16:creationId xmlns:a16="http://schemas.microsoft.com/office/drawing/2014/main" id="{99DAB12F-82D6-DE3F-2D60-EC2621B53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2800" cy="6858000"/>
          </a:xfrm>
          <a:prstGeom prst="rect">
            <a:avLst/>
          </a:prstGeom>
        </p:spPr>
      </p:pic>
    </p:spTree>
    <p:extLst>
      <p:ext uri="{BB962C8B-B14F-4D97-AF65-F5344CB8AC3E}">
        <p14:creationId xmlns:p14="http://schemas.microsoft.com/office/powerpoint/2010/main" val="129823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a flag and symbols&#10;&#10;Description automatically generated with medium confidence">
            <a:extLst>
              <a:ext uri="{FF2B5EF4-FFF2-40B4-BE49-F238E27FC236}">
                <a16:creationId xmlns:a16="http://schemas.microsoft.com/office/drawing/2014/main" id="{24463CC5-D2B3-4645-D018-589FC371D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600"/>
            <a:ext cx="12269107" cy="6959600"/>
          </a:xfrm>
          <a:prstGeom prst="rect">
            <a:avLst/>
          </a:prstGeom>
        </p:spPr>
      </p:pic>
    </p:spTree>
    <p:extLst>
      <p:ext uri="{BB962C8B-B14F-4D97-AF65-F5344CB8AC3E}">
        <p14:creationId xmlns:p14="http://schemas.microsoft.com/office/powerpoint/2010/main" val="3818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water with mountains and blue sky&#10;&#10;Description automatically generated">
            <a:extLst>
              <a:ext uri="{FF2B5EF4-FFF2-40B4-BE49-F238E27FC236}">
                <a16:creationId xmlns:a16="http://schemas.microsoft.com/office/drawing/2014/main" id="{5BE945F0-AC47-9E45-1BE0-FD458A6F5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633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building with columns and a statue&#10;&#10;Description automatically generated with medium confidence">
            <a:extLst>
              <a:ext uri="{FF2B5EF4-FFF2-40B4-BE49-F238E27FC236}">
                <a16:creationId xmlns:a16="http://schemas.microsoft.com/office/drawing/2014/main" id="{2484A489-47E9-E3B2-695C-B7A0D44E9F03}"/>
              </a:ext>
            </a:extLst>
          </p:cNvPr>
          <p:cNvPicPr>
            <a:picLocks noChangeAspect="1"/>
          </p:cNvPicPr>
          <p:nvPr/>
        </p:nvPicPr>
        <p:blipFill rotWithShape="1">
          <a:blip r:embed="rId2">
            <a:extLst>
              <a:ext uri="{28A0092B-C50C-407E-A947-70E740481C1C}">
                <a14:useLocalDpi xmlns:a14="http://schemas.microsoft.com/office/drawing/2010/main" val="0"/>
              </a:ext>
            </a:extLst>
          </a:blip>
          <a:srcRect l="560" t="-12" r="860" b="17964"/>
          <a:stretch/>
        </p:blipFill>
        <p:spPr>
          <a:xfrm>
            <a:off x="18553" y="-33259"/>
            <a:ext cx="12192000" cy="5073669"/>
          </a:xfrm>
          <a:prstGeom prst="rect">
            <a:avLst/>
          </a:prstGeom>
        </p:spPr>
      </p:pic>
      <p:sp>
        <p:nvSpPr>
          <p:cNvPr id="6" name="Rectangle 5">
            <a:extLst>
              <a:ext uri="{FF2B5EF4-FFF2-40B4-BE49-F238E27FC236}">
                <a16:creationId xmlns:a16="http://schemas.microsoft.com/office/drawing/2014/main" id="{3CFFB0AC-D76D-6EFF-5857-B4DA2BED10C0}"/>
              </a:ext>
            </a:extLst>
          </p:cNvPr>
          <p:cNvSpPr/>
          <p:nvPr/>
        </p:nvSpPr>
        <p:spPr>
          <a:xfrm>
            <a:off x="18553" y="5028835"/>
            <a:ext cx="12154894" cy="176794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7D0E9-F2AC-C12B-B879-F861825AEE19}"/>
              </a:ext>
            </a:extLst>
          </p:cNvPr>
          <p:cNvSpPr>
            <a:spLocks noGrp="1"/>
          </p:cNvSpPr>
          <p:nvPr>
            <p:ph type="ctrTitle"/>
          </p:nvPr>
        </p:nvSpPr>
        <p:spPr>
          <a:xfrm>
            <a:off x="1184744" y="5198168"/>
            <a:ext cx="9859618" cy="642797"/>
          </a:xfrm>
        </p:spPr>
        <p:txBody>
          <a:bodyPr>
            <a:noAutofit/>
          </a:bodyPr>
          <a:lstStyle/>
          <a:p>
            <a:r>
              <a:rPr lang="en-US" sz="4800" dirty="0">
                <a:latin typeface="Goudy Stout" panose="0202090407030B020401" pitchFamily="18" charset="0"/>
              </a:rPr>
              <a:t>freedom</a:t>
            </a:r>
          </a:p>
        </p:txBody>
      </p:sp>
      <p:sp>
        <p:nvSpPr>
          <p:cNvPr id="3" name="Subtitle 2">
            <a:extLst>
              <a:ext uri="{FF2B5EF4-FFF2-40B4-BE49-F238E27FC236}">
                <a16:creationId xmlns:a16="http://schemas.microsoft.com/office/drawing/2014/main" id="{1B3EA758-C060-8BDF-C81D-8E7AB82F7686}"/>
              </a:ext>
            </a:extLst>
          </p:cNvPr>
          <p:cNvSpPr>
            <a:spLocks noGrp="1"/>
          </p:cNvSpPr>
          <p:nvPr>
            <p:ph type="subTitle" idx="1"/>
          </p:nvPr>
        </p:nvSpPr>
        <p:spPr>
          <a:xfrm>
            <a:off x="2198774" y="5688169"/>
            <a:ext cx="7831559" cy="651176"/>
          </a:xfrm>
        </p:spPr>
        <p:txBody>
          <a:bodyPr>
            <a:noAutofit/>
          </a:bodyPr>
          <a:lstStyle/>
          <a:p>
            <a:r>
              <a:rPr lang="en-US" sz="3600" dirty="0">
                <a:latin typeface="Amasis MT Pro" panose="02040504050005020304" pitchFamily="18" charset="0"/>
              </a:rPr>
              <a:t>John 8.32-36	</a:t>
            </a:r>
          </a:p>
        </p:txBody>
      </p:sp>
      <p:sp>
        <p:nvSpPr>
          <p:cNvPr id="4" name="Subtitle 2">
            <a:extLst>
              <a:ext uri="{FF2B5EF4-FFF2-40B4-BE49-F238E27FC236}">
                <a16:creationId xmlns:a16="http://schemas.microsoft.com/office/drawing/2014/main" id="{3795775F-8893-50FF-9594-34FDA160C8EC}"/>
              </a:ext>
            </a:extLst>
          </p:cNvPr>
          <p:cNvSpPr txBox="1">
            <a:spLocks/>
          </p:cNvSpPr>
          <p:nvPr/>
        </p:nvSpPr>
        <p:spPr>
          <a:xfrm>
            <a:off x="866742" y="6206329"/>
            <a:ext cx="10512421" cy="557187"/>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Amasis MT Pro" panose="02040504050005020304" pitchFamily="18" charset="0"/>
              </a:rPr>
              <a:t>The Healing of America</a:t>
            </a:r>
          </a:p>
        </p:txBody>
      </p:sp>
    </p:spTree>
    <p:extLst>
      <p:ext uri="{BB962C8B-B14F-4D97-AF65-F5344CB8AC3E}">
        <p14:creationId xmlns:p14="http://schemas.microsoft.com/office/powerpoint/2010/main" val="331725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columns and a statue&#10;&#10;Description automatically generated with medium confidence">
            <a:extLst>
              <a:ext uri="{FF2B5EF4-FFF2-40B4-BE49-F238E27FC236}">
                <a16:creationId xmlns:a16="http://schemas.microsoft.com/office/drawing/2014/main" id="{2484A489-47E9-E3B2-695C-B7A0D44E9F03}"/>
              </a:ext>
            </a:extLst>
          </p:cNvPr>
          <p:cNvPicPr>
            <a:picLocks noChangeAspect="1"/>
          </p:cNvPicPr>
          <p:nvPr/>
        </p:nvPicPr>
        <p:blipFill rotWithShape="1">
          <a:blip r:embed="rId2">
            <a:extLst>
              <a:ext uri="{28A0092B-C50C-407E-A947-70E740481C1C}">
                <a14:useLocalDpi xmlns:a14="http://schemas.microsoft.com/office/drawing/2010/main" val="0"/>
              </a:ext>
            </a:extLst>
          </a:blip>
          <a:srcRect l="25710" r="24290"/>
          <a:stretch/>
        </p:blipFill>
        <p:spPr>
          <a:xfrm>
            <a:off x="6096000" y="1326435"/>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Rectangle 3">
            <a:extLst>
              <a:ext uri="{FF2B5EF4-FFF2-40B4-BE49-F238E27FC236}">
                <a16:creationId xmlns:a16="http://schemas.microsoft.com/office/drawing/2014/main" id="{1B165A81-DF7C-536D-1849-BD2A55275B8C}"/>
              </a:ext>
            </a:extLst>
          </p:cNvPr>
          <p:cNvSpPr/>
          <p:nvPr/>
        </p:nvSpPr>
        <p:spPr>
          <a:xfrm>
            <a:off x="18553" y="0"/>
            <a:ext cx="5194810" cy="6858000"/>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D22594-BFBB-F420-247C-23B7F495F226}"/>
              </a:ext>
            </a:extLst>
          </p:cNvPr>
          <p:cNvSpPr/>
          <p:nvPr/>
        </p:nvSpPr>
        <p:spPr>
          <a:xfrm>
            <a:off x="5213363" y="0"/>
            <a:ext cx="6960084" cy="6858000"/>
          </a:xfrm>
          <a:prstGeom prst="rect">
            <a:avLst/>
          </a:prstGeom>
          <a:solidFill>
            <a:srgbClr val="F9F9F9">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7D0E9-F2AC-C12B-B879-F861825AEE19}"/>
              </a:ext>
            </a:extLst>
          </p:cNvPr>
          <p:cNvSpPr>
            <a:spLocks noGrp="1"/>
          </p:cNvSpPr>
          <p:nvPr>
            <p:ph type="ctrTitle"/>
          </p:nvPr>
        </p:nvSpPr>
        <p:spPr>
          <a:xfrm>
            <a:off x="469032" y="521216"/>
            <a:ext cx="6771664" cy="1034628"/>
          </a:xfrm>
        </p:spPr>
        <p:txBody>
          <a:bodyPr anchor="ctr">
            <a:normAutofit/>
          </a:bodyPr>
          <a:lstStyle/>
          <a:p>
            <a:pPr algn="l"/>
            <a:r>
              <a:rPr lang="en-US" sz="4200" dirty="0">
                <a:latin typeface="Britannic Bold" panose="020B0903060703020204" pitchFamily="34" charset="0"/>
              </a:rPr>
              <a:t>True Freedom..</a:t>
            </a:r>
          </a:p>
        </p:txBody>
      </p:sp>
      <p:sp>
        <p:nvSpPr>
          <p:cNvPr id="3" name="Subtitle 2">
            <a:extLst>
              <a:ext uri="{FF2B5EF4-FFF2-40B4-BE49-F238E27FC236}">
                <a16:creationId xmlns:a16="http://schemas.microsoft.com/office/drawing/2014/main" id="{1B3EA758-C060-8BDF-C81D-8E7AB82F7686}"/>
              </a:ext>
            </a:extLst>
          </p:cNvPr>
          <p:cNvSpPr>
            <a:spLocks noGrp="1"/>
          </p:cNvSpPr>
          <p:nvPr>
            <p:ph type="subTitle" idx="1"/>
          </p:nvPr>
        </p:nvSpPr>
        <p:spPr>
          <a:xfrm>
            <a:off x="469033" y="2077059"/>
            <a:ext cx="10940496" cy="4146320"/>
          </a:xfrm>
        </p:spPr>
        <p:txBody>
          <a:bodyPr anchor="t">
            <a:normAutofit fontScale="92500" lnSpcReduction="10000"/>
          </a:bodyPr>
          <a:lstStyle/>
          <a:p>
            <a:pPr algn="l"/>
            <a:r>
              <a:rPr lang="en-US" sz="4100" dirty="0">
                <a:latin typeface="Amasis MT Pro" panose="02040504050005020304" pitchFamily="18" charset="0"/>
              </a:rPr>
              <a:t>John 8:32 And you shall know the truth, and the truth shall make you free.”</a:t>
            </a:r>
          </a:p>
          <a:p>
            <a:pPr algn="l"/>
            <a:r>
              <a:rPr lang="en-US" sz="3200" baseline="30000" dirty="0">
                <a:latin typeface="Amasis MT Pro" panose="02040504050005020304" pitchFamily="18" charset="0"/>
              </a:rPr>
              <a:t>33 </a:t>
            </a:r>
            <a:r>
              <a:rPr lang="en-US" sz="3200" dirty="0">
                <a:latin typeface="Amasis MT Pro" panose="02040504050005020304" pitchFamily="18" charset="0"/>
              </a:rPr>
              <a:t>They answered Him, “We are Abraham’s descendants, and have never been in bondage to anyone. How </a:t>
            </a:r>
            <a:r>
              <a:rPr lang="en-US" sz="3200" i="1" dirty="0">
                <a:latin typeface="Amasis MT Pro" panose="02040504050005020304" pitchFamily="18" charset="0"/>
              </a:rPr>
              <a:t>can</a:t>
            </a:r>
            <a:r>
              <a:rPr lang="en-US" sz="3200" dirty="0">
                <a:latin typeface="Amasis MT Pro" panose="02040504050005020304" pitchFamily="18" charset="0"/>
              </a:rPr>
              <a:t> You say, ‘You will be made free’?” </a:t>
            </a:r>
            <a:r>
              <a:rPr lang="en-US" sz="3200" baseline="30000" dirty="0">
                <a:latin typeface="Amasis MT Pro" panose="02040504050005020304" pitchFamily="18" charset="0"/>
              </a:rPr>
              <a:t>34 </a:t>
            </a:r>
            <a:r>
              <a:rPr lang="en-US" sz="3200" dirty="0">
                <a:latin typeface="Amasis MT Pro" panose="02040504050005020304" pitchFamily="18" charset="0"/>
              </a:rPr>
              <a:t>Jesus answered them, “Most assuredly, I say to you, </a:t>
            </a:r>
            <a:r>
              <a:rPr lang="en-US" sz="3200" u="sng" dirty="0">
                <a:latin typeface="Amasis MT Pro" panose="02040504050005020304" pitchFamily="18" charset="0"/>
              </a:rPr>
              <a:t>whoever commits sin </a:t>
            </a:r>
            <a:r>
              <a:rPr lang="en-US" sz="3200" dirty="0">
                <a:latin typeface="Amasis MT Pro" panose="02040504050005020304" pitchFamily="18" charset="0"/>
              </a:rPr>
              <a:t>is a </a:t>
            </a:r>
            <a:r>
              <a:rPr lang="en-US" sz="3200" u="sng" dirty="0">
                <a:latin typeface="Amasis MT Pro" panose="02040504050005020304" pitchFamily="18" charset="0"/>
              </a:rPr>
              <a:t>slave of sin</a:t>
            </a:r>
            <a:r>
              <a:rPr lang="en-US" sz="3200" dirty="0">
                <a:latin typeface="Amasis MT Pro" panose="02040504050005020304" pitchFamily="18" charset="0"/>
              </a:rPr>
              <a:t>. </a:t>
            </a:r>
            <a:r>
              <a:rPr lang="en-US" sz="3200" baseline="30000" dirty="0">
                <a:latin typeface="Amasis MT Pro" panose="02040504050005020304" pitchFamily="18" charset="0"/>
              </a:rPr>
              <a:t>35 </a:t>
            </a:r>
            <a:r>
              <a:rPr lang="en-US" sz="3200" dirty="0">
                <a:latin typeface="Amasis MT Pro" panose="02040504050005020304" pitchFamily="18" charset="0"/>
              </a:rPr>
              <a:t>And a slave does not abide in the house forever, </a:t>
            </a:r>
            <a:r>
              <a:rPr lang="en-US" sz="3200" i="1" dirty="0">
                <a:latin typeface="Amasis MT Pro" panose="02040504050005020304" pitchFamily="18" charset="0"/>
              </a:rPr>
              <a:t>but</a:t>
            </a:r>
            <a:r>
              <a:rPr lang="en-US" sz="3200" dirty="0">
                <a:latin typeface="Amasis MT Pro" panose="02040504050005020304" pitchFamily="18" charset="0"/>
              </a:rPr>
              <a:t> a son abides forever. </a:t>
            </a:r>
          </a:p>
          <a:p>
            <a:pPr algn="l"/>
            <a:r>
              <a:rPr lang="en-US" sz="4100" baseline="30000" dirty="0">
                <a:latin typeface="Amasis MT Pro" panose="02040504050005020304" pitchFamily="18" charset="0"/>
              </a:rPr>
              <a:t>36 </a:t>
            </a:r>
            <a:r>
              <a:rPr lang="en-US" sz="4100" dirty="0">
                <a:latin typeface="Amasis MT Pro" panose="02040504050005020304" pitchFamily="18" charset="0"/>
              </a:rPr>
              <a:t>Therefore if the Son makes you free, you shall be free indeed.</a:t>
            </a:r>
          </a:p>
          <a:p>
            <a:pPr algn="l"/>
            <a:endParaRPr lang="en-US" sz="3800" dirty="0">
              <a:latin typeface="Amasis MT Pro" panose="02040504050005020304" pitchFamily="18" charset="0"/>
            </a:endParaRPr>
          </a:p>
        </p:txBody>
      </p:sp>
    </p:spTree>
    <p:extLst>
      <p:ext uri="{BB962C8B-B14F-4D97-AF65-F5344CB8AC3E}">
        <p14:creationId xmlns:p14="http://schemas.microsoft.com/office/powerpoint/2010/main" val="136231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columns and a statue&#10;&#10;Description automatically generated with medium confidence">
            <a:extLst>
              <a:ext uri="{FF2B5EF4-FFF2-40B4-BE49-F238E27FC236}">
                <a16:creationId xmlns:a16="http://schemas.microsoft.com/office/drawing/2014/main" id="{2484A489-47E9-E3B2-695C-B7A0D44E9F03}"/>
              </a:ext>
            </a:extLst>
          </p:cNvPr>
          <p:cNvPicPr>
            <a:picLocks noChangeAspect="1"/>
          </p:cNvPicPr>
          <p:nvPr/>
        </p:nvPicPr>
        <p:blipFill rotWithShape="1">
          <a:blip r:embed="rId2">
            <a:extLst>
              <a:ext uri="{28A0092B-C50C-407E-A947-70E740481C1C}">
                <a14:useLocalDpi xmlns:a14="http://schemas.microsoft.com/office/drawing/2010/main" val="0"/>
              </a:ext>
            </a:extLst>
          </a:blip>
          <a:srcRect l="25710" r="24290"/>
          <a:stretch/>
        </p:blipFill>
        <p:spPr>
          <a:xfrm>
            <a:off x="6096000" y="1326435"/>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Rectangle 3">
            <a:extLst>
              <a:ext uri="{FF2B5EF4-FFF2-40B4-BE49-F238E27FC236}">
                <a16:creationId xmlns:a16="http://schemas.microsoft.com/office/drawing/2014/main" id="{1B165A81-DF7C-536D-1849-BD2A55275B8C}"/>
              </a:ext>
            </a:extLst>
          </p:cNvPr>
          <p:cNvSpPr/>
          <p:nvPr/>
        </p:nvSpPr>
        <p:spPr>
          <a:xfrm>
            <a:off x="18553" y="0"/>
            <a:ext cx="5194810" cy="6858000"/>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D22594-BFBB-F420-247C-23B7F495F226}"/>
              </a:ext>
            </a:extLst>
          </p:cNvPr>
          <p:cNvSpPr/>
          <p:nvPr/>
        </p:nvSpPr>
        <p:spPr>
          <a:xfrm>
            <a:off x="5213363" y="0"/>
            <a:ext cx="6960084" cy="6858000"/>
          </a:xfrm>
          <a:prstGeom prst="rect">
            <a:avLst/>
          </a:prstGeom>
          <a:solidFill>
            <a:srgbClr val="F9F9F9">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7D0E9-F2AC-C12B-B879-F861825AEE19}"/>
              </a:ext>
            </a:extLst>
          </p:cNvPr>
          <p:cNvSpPr>
            <a:spLocks noGrp="1"/>
          </p:cNvSpPr>
          <p:nvPr>
            <p:ph type="ctrTitle"/>
          </p:nvPr>
        </p:nvSpPr>
        <p:spPr>
          <a:xfrm>
            <a:off x="469032" y="521216"/>
            <a:ext cx="6771664" cy="1034628"/>
          </a:xfrm>
        </p:spPr>
        <p:txBody>
          <a:bodyPr anchor="ctr">
            <a:normAutofit/>
          </a:bodyPr>
          <a:lstStyle/>
          <a:p>
            <a:pPr algn="l"/>
            <a:r>
              <a:rPr lang="en-US" sz="4200" dirty="0">
                <a:latin typeface="Britannic Bold" panose="020B0903060703020204" pitchFamily="34" charset="0"/>
              </a:rPr>
              <a:t>False Freedom </a:t>
            </a:r>
            <a:r>
              <a:rPr lang="en-US" sz="3400" dirty="0">
                <a:latin typeface="Britannic Bold" panose="020B0903060703020204" pitchFamily="34" charset="0"/>
              </a:rPr>
              <a:t>(from God)</a:t>
            </a:r>
          </a:p>
        </p:txBody>
      </p:sp>
      <p:sp>
        <p:nvSpPr>
          <p:cNvPr id="3" name="Subtitle 2">
            <a:extLst>
              <a:ext uri="{FF2B5EF4-FFF2-40B4-BE49-F238E27FC236}">
                <a16:creationId xmlns:a16="http://schemas.microsoft.com/office/drawing/2014/main" id="{1B3EA758-C060-8BDF-C81D-8E7AB82F7686}"/>
              </a:ext>
            </a:extLst>
          </p:cNvPr>
          <p:cNvSpPr>
            <a:spLocks noGrp="1"/>
          </p:cNvSpPr>
          <p:nvPr>
            <p:ph type="subTitle" idx="1"/>
          </p:nvPr>
        </p:nvSpPr>
        <p:spPr>
          <a:xfrm>
            <a:off x="469032" y="1866694"/>
            <a:ext cx="7434746" cy="4215903"/>
          </a:xfrm>
        </p:spPr>
        <p:txBody>
          <a:bodyPr anchor="t">
            <a:normAutofit/>
          </a:bodyPr>
          <a:lstStyle/>
          <a:p>
            <a:pPr algn="just"/>
            <a:r>
              <a:rPr lang="en-US" sz="3800" dirty="0">
                <a:latin typeface="Amasis MT Pro" panose="02040504050005020304" pitchFamily="18" charset="0"/>
              </a:rPr>
              <a:t>Genesis 3:4-5 </a:t>
            </a:r>
            <a:r>
              <a:rPr lang="en-US" sz="2600" dirty="0">
                <a:latin typeface="Amasis MT Pro" panose="02040504050005020304" pitchFamily="18" charset="0"/>
              </a:rPr>
              <a:t>the serpent said to the woman, “You will not surely die. </a:t>
            </a:r>
            <a:r>
              <a:rPr lang="en-US" sz="2600" baseline="30000" dirty="0">
                <a:latin typeface="Amasis MT Pro" panose="02040504050005020304" pitchFamily="18" charset="0"/>
              </a:rPr>
              <a:t>5 </a:t>
            </a:r>
            <a:r>
              <a:rPr lang="en-US" sz="2600" dirty="0">
                <a:latin typeface="Amasis MT Pro" panose="02040504050005020304" pitchFamily="18" charset="0"/>
              </a:rPr>
              <a:t>For God knows that in the day you eat of it your eyes will be opened, and you will be like God, knowing good and evil.”</a:t>
            </a:r>
          </a:p>
          <a:p>
            <a:pPr algn="just"/>
            <a:r>
              <a:rPr lang="en-US" sz="3800" dirty="0">
                <a:latin typeface="Amasis MT Pro" panose="02040504050005020304" pitchFamily="18" charset="0"/>
              </a:rPr>
              <a:t>2 Peter 2:19 </a:t>
            </a:r>
            <a:r>
              <a:rPr lang="en-US" sz="2600" dirty="0">
                <a:latin typeface="Amasis MT Pro" panose="02040504050005020304" pitchFamily="18" charset="0"/>
              </a:rPr>
              <a:t>While they promise them liberty, they themselves are slaves of corruption; for by whom a person is overcome, by him also he is brought into bondage. </a:t>
            </a:r>
          </a:p>
        </p:txBody>
      </p:sp>
      <p:pic>
        <p:nvPicPr>
          <p:cNvPr id="17" name="Picture 16" descr="A cover of a magazine&#10;&#10;Description automatically generated">
            <a:extLst>
              <a:ext uri="{FF2B5EF4-FFF2-40B4-BE49-F238E27FC236}">
                <a16:creationId xmlns:a16="http://schemas.microsoft.com/office/drawing/2014/main" id="{779A6046-168E-D8D0-120F-A793244C7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483" y="1606821"/>
            <a:ext cx="2521066" cy="3361422"/>
          </a:xfrm>
          <a:prstGeom prst="rect">
            <a:avLst/>
          </a:prstGeom>
        </p:spPr>
      </p:pic>
    </p:spTree>
    <p:extLst>
      <p:ext uri="{BB962C8B-B14F-4D97-AF65-F5344CB8AC3E}">
        <p14:creationId xmlns:p14="http://schemas.microsoft.com/office/powerpoint/2010/main" val="37538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columns and a statue&#10;&#10;Description automatically generated with medium confidence">
            <a:extLst>
              <a:ext uri="{FF2B5EF4-FFF2-40B4-BE49-F238E27FC236}">
                <a16:creationId xmlns:a16="http://schemas.microsoft.com/office/drawing/2014/main" id="{2484A489-47E9-E3B2-695C-B7A0D44E9F03}"/>
              </a:ext>
            </a:extLst>
          </p:cNvPr>
          <p:cNvPicPr>
            <a:picLocks noChangeAspect="1"/>
          </p:cNvPicPr>
          <p:nvPr/>
        </p:nvPicPr>
        <p:blipFill rotWithShape="1">
          <a:blip r:embed="rId2">
            <a:extLst>
              <a:ext uri="{28A0092B-C50C-407E-A947-70E740481C1C}">
                <a14:useLocalDpi xmlns:a14="http://schemas.microsoft.com/office/drawing/2010/main" val="0"/>
              </a:ext>
            </a:extLst>
          </a:blip>
          <a:srcRect l="25710" r="24290"/>
          <a:stretch/>
        </p:blipFill>
        <p:spPr>
          <a:xfrm>
            <a:off x="6096000" y="1326435"/>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Rectangle 3">
            <a:extLst>
              <a:ext uri="{FF2B5EF4-FFF2-40B4-BE49-F238E27FC236}">
                <a16:creationId xmlns:a16="http://schemas.microsoft.com/office/drawing/2014/main" id="{1B165A81-DF7C-536D-1849-BD2A55275B8C}"/>
              </a:ext>
            </a:extLst>
          </p:cNvPr>
          <p:cNvSpPr/>
          <p:nvPr/>
        </p:nvSpPr>
        <p:spPr>
          <a:xfrm>
            <a:off x="18553" y="0"/>
            <a:ext cx="5194810" cy="6858000"/>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D22594-BFBB-F420-247C-23B7F495F226}"/>
              </a:ext>
            </a:extLst>
          </p:cNvPr>
          <p:cNvSpPr/>
          <p:nvPr/>
        </p:nvSpPr>
        <p:spPr>
          <a:xfrm>
            <a:off x="5213363" y="0"/>
            <a:ext cx="6960084" cy="6858000"/>
          </a:xfrm>
          <a:prstGeom prst="rect">
            <a:avLst/>
          </a:prstGeom>
          <a:solidFill>
            <a:srgbClr val="F9F9F9">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7D0E9-F2AC-C12B-B879-F861825AEE19}"/>
              </a:ext>
            </a:extLst>
          </p:cNvPr>
          <p:cNvSpPr>
            <a:spLocks noGrp="1"/>
          </p:cNvSpPr>
          <p:nvPr>
            <p:ph type="ctrTitle"/>
          </p:nvPr>
        </p:nvSpPr>
        <p:spPr>
          <a:xfrm>
            <a:off x="469032" y="521216"/>
            <a:ext cx="6771664" cy="1034628"/>
          </a:xfrm>
        </p:spPr>
        <p:txBody>
          <a:bodyPr anchor="ctr">
            <a:normAutofit/>
          </a:bodyPr>
          <a:lstStyle/>
          <a:p>
            <a:pPr algn="l"/>
            <a:r>
              <a:rPr lang="en-US" sz="4200" dirty="0">
                <a:latin typeface="Britannic Bold" panose="020B0903060703020204" pitchFamily="34" charset="0"/>
              </a:rPr>
              <a:t>Founders’ View of Freedom</a:t>
            </a:r>
          </a:p>
        </p:txBody>
      </p:sp>
      <p:sp>
        <p:nvSpPr>
          <p:cNvPr id="3" name="Subtitle 2">
            <a:extLst>
              <a:ext uri="{FF2B5EF4-FFF2-40B4-BE49-F238E27FC236}">
                <a16:creationId xmlns:a16="http://schemas.microsoft.com/office/drawing/2014/main" id="{1B3EA758-C060-8BDF-C81D-8E7AB82F7686}"/>
              </a:ext>
            </a:extLst>
          </p:cNvPr>
          <p:cNvSpPr>
            <a:spLocks noGrp="1"/>
          </p:cNvSpPr>
          <p:nvPr>
            <p:ph type="subTitle" idx="1"/>
          </p:nvPr>
        </p:nvSpPr>
        <p:spPr>
          <a:xfrm>
            <a:off x="469033" y="1860330"/>
            <a:ext cx="8391188" cy="4476453"/>
          </a:xfrm>
        </p:spPr>
        <p:txBody>
          <a:bodyPr anchor="t">
            <a:normAutofit/>
          </a:bodyPr>
          <a:lstStyle/>
          <a:p>
            <a:pPr algn="l"/>
            <a:r>
              <a:rPr lang="en-US" sz="3800" dirty="0">
                <a:latin typeface="Amasis MT Pro" panose="02040504050005020304" pitchFamily="18" charset="0"/>
              </a:rPr>
              <a:t>Declaration of Independence </a:t>
            </a:r>
            <a:r>
              <a:rPr lang="en-US" sz="3000" i="1" dirty="0">
                <a:latin typeface="Amasis MT Pro" panose="02040504050005020304" pitchFamily="18" charset="0"/>
              </a:rPr>
              <a:t>July 4, 1776</a:t>
            </a:r>
          </a:p>
          <a:p>
            <a:pPr algn="just"/>
            <a:r>
              <a:rPr lang="en-US" sz="2400" dirty="0">
                <a:latin typeface="Amasis MT Pro" panose="02040504050005020304" pitchFamily="18" charset="0"/>
              </a:rPr>
              <a:t>We hold these truths to be self-evident, that all men are created equal, that they are </a:t>
            </a:r>
            <a:r>
              <a:rPr lang="en-US" sz="2400" u="sng" dirty="0">
                <a:latin typeface="Amasis MT Pro" panose="02040504050005020304" pitchFamily="18" charset="0"/>
              </a:rPr>
              <a:t>endowed by their Creator </a:t>
            </a:r>
            <a:r>
              <a:rPr lang="en-US" sz="2400" dirty="0">
                <a:latin typeface="Amasis MT Pro" panose="02040504050005020304" pitchFamily="18" charset="0"/>
              </a:rPr>
              <a:t>with </a:t>
            </a:r>
            <a:r>
              <a:rPr lang="en-US" sz="2400" u="sng" dirty="0">
                <a:latin typeface="Amasis MT Pro" panose="02040504050005020304" pitchFamily="18" charset="0"/>
              </a:rPr>
              <a:t>certain unalienable Rights</a:t>
            </a:r>
            <a:r>
              <a:rPr lang="en-US" sz="2400" dirty="0">
                <a:latin typeface="Amasis MT Pro" panose="02040504050005020304" pitchFamily="18" charset="0"/>
              </a:rPr>
              <a:t>, that among these are Life, Liberty and the pursuit of Happiness.--That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endParaRPr lang="en-US" sz="3000" dirty="0">
              <a:latin typeface="Amasis MT Pro" panose="02040504050005020304" pitchFamily="18" charset="0"/>
            </a:endParaRPr>
          </a:p>
        </p:txBody>
      </p:sp>
      <p:pic>
        <p:nvPicPr>
          <p:cNvPr id="8" name="Picture 7" descr="A document with a signature&#10;&#10;Description automatically generated with medium confidence">
            <a:extLst>
              <a:ext uri="{FF2B5EF4-FFF2-40B4-BE49-F238E27FC236}">
                <a16:creationId xmlns:a16="http://schemas.microsoft.com/office/drawing/2014/main" id="{5A13BA0C-9263-4B96-ADF7-EEA57A8D5E9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3000"/>
                    </a14:imgEffect>
                    <a14:imgEffect>
                      <a14:brightnessContrast bright="-12000" contrast="12000"/>
                    </a14:imgEffect>
                  </a14:imgLayer>
                </a14:imgProps>
              </a:ext>
              <a:ext uri="{28A0092B-C50C-407E-A947-70E740481C1C}">
                <a14:useLocalDpi xmlns:a14="http://schemas.microsoft.com/office/drawing/2010/main" val="0"/>
              </a:ext>
            </a:extLst>
          </a:blip>
          <a:stretch>
            <a:fillRect/>
          </a:stretch>
        </p:blipFill>
        <p:spPr>
          <a:xfrm>
            <a:off x="9040426" y="1860330"/>
            <a:ext cx="2735494" cy="3253379"/>
          </a:xfrm>
          <a:prstGeom prst="rect">
            <a:avLst/>
          </a:prstGeom>
        </p:spPr>
      </p:pic>
    </p:spTree>
    <p:extLst>
      <p:ext uri="{BB962C8B-B14F-4D97-AF65-F5344CB8AC3E}">
        <p14:creationId xmlns:p14="http://schemas.microsoft.com/office/powerpoint/2010/main" val="176194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erson walking towards a door&#10;&#10;Description automatically generated">
            <a:extLst>
              <a:ext uri="{FF2B5EF4-FFF2-40B4-BE49-F238E27FC236}">
                <a16:creationId xmlns:a16="http://schemas.microsoft.com/office/drawing/2014/main" id="{313E42AE-1808-78FB-76E4-36F086014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94911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columns and a statue&#10;&#10;Description automatically generated with medium confidence">
            <a:extLst>
              <a:ext uri="{FF2B5EF4-FFF2-40B4-BE49-F238E27FC236}">
                <a16:creationId xmlns:a16="http://schemas.microsoft.com/office/drawing/2014/main" id="{2484A489-47E9-E3B2-695C-B7A0D44E9F03}"/>
              </a:ext>
            </a:extLst>
          </p:cNvPr>
          <p:cNvPicPr>
            <a:picLocks noChangeAspect="1"/>
          </p:cNvPicPr>
          <p:nvPr/>
        </p:nvPicPr>
        <p:blipFill rotWithShape="1">
          <a:blip r:embed="rId2">
            <a:extLst>
              <a:ext uri="{28A0092B-C50C-407E-A947-70E740481C1C}">
                <a14:useLocalDpi xmlns:a14="http://schemas.microsoft.com/office/drawing/2010/main" val="0"/>
              </a:ext>
            </a:extLst>
          </a:blip>
          <a:srcRect l="25710" r="24290"/>
          <a:stretch/>
        </p:blipFill>
        <p:spPr>
          <a:xfrm>
            <a:off x="6096000" y="1326435"/>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Rectangle 3">
            <a:extLst>
              <a:ext uri="{FF2B5EF4-FFF2-40B4-BE49-F238E27FC236}">
                <a16:creationId xmlns:a16="http://schemas.microsoft.com/office/drawing/2014/main" id="{1B165A81-DF7C-536D-1849-BD2A55275B8C}"/>
              </a:ext>
            </a:extLst>
          </p:cNvPr>
          <p:cNvSpPr/>
          <p:nvPr/>
        </p:nvSpPr>
        <p:spPr>
          <a:xfrm>
            <a:off x="18553" y="0"/>
            <a:ext cx="5194810" cy="6858000"/>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D22594-BFBB-F420-247C-23B7F495F226}"/>
              </a:ext>
            </a:extLst>
          </p:cNvPr>
          <p:cNvSpPr/>
          <p:nvPr/>
        </p:nvSpPr>
        <p:spPr>
          <a:xfrm>
            <a:off x="5213363" y="0"/>
            <a:ext cx="6960084" cy="6858000"/>
          </a:xfrm>
          <a:prstGeom prst="rect">
            <a:avLst/>
          </a:prstGeom>
          <a:solidFill>
            <a:srgbClr val="F9F9F9">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7D0E9-F2AC-C12B-B879-F861825AEE19}"/>
              </a:ext>
            </a:extLst>
          </p:cNvPr>
          <p:cNvSpPr>
            <a:spLocks noGrp="1"/>
          </p:cNvSpPr>
          <p:nvPr>
            <p:ph type="ctrTitle"/>
          </p:nvPr>
        </p:nvSpPr>
        <p:spPr>
          <a:xfrm>
            <a:off x="469032" y="521216"/>
            <a:ext cx="6771664" cy="1034628"/>
          </a:xfrm>
        </p:spPr>
        <p:txBody>
          <a:bodyPr anchor="ctr">
            <a:normAutofit/>
          </a:bodyPr>
          <a:lstStyle/>
          <a:p>
            <a:pPr algn="l"/>
            <a:r>
              <a:rPr lang="en-US" sz="4200" dirty="0">
                <a:latin typeface="Britannic Bold" panose="020B0903060703020204" pitchFamily="34" charset="0"/>
              </a:rPr>
              <a:t>The Bible’s Vision of Living</a:t>
            </a:r>
          </a:p>
        </p:txBody>
      </p:sp>
      <p:sp>
        <p:nvSpPr>
          <p:cNvPr id="3" name="Subtitle 2">
            <a:extLst>
              <a:ext uri="{FF2B5EF4-FFF2-40B4-BE49-F238E27FC236}">
                <a16:creationId xmlns:a16="http://schemas.microsoft.com/office/drawing/2014/main" id="{1B3EA758-C060-8BDF-C81D-8E7AB82F7686}"/>
              </a:ext>
            </a:extLst>
          </p:cNvPr>
          <p:cNvSpPr>
            <a:spLocks noGrp="1"/>
          </p:cNvSpPr>
          <p:nvPr>
            <p:ph type="subTitle" idx="1"/>
          </p:nvPr>
        </p:nvSpPr>
        <p:spPr>
          <a:xfrm>
            <a:off x="469033" y="1926942"/>
            <a:ext cx="9939140" cy="4146320"/>
          </a:xfrm>
        </p:spPr>
        <p:txBody>
          <a:bodyPr anchor="t">
            <a:normAutofit/>
          </a:bodyPr>
          <a:lstStyle/>
          <a:p>
            <a:pPr marL="571500" indent="-571500" algn="l">
              <a:buClr>
                <a:srgbClr val="FF0000"/>
              </a:buClr>
              <a:buFont typeface="Amasis MT Pro" panose="02040504050005020304" pitchFamily="18" charset="0"/>
              <a:buChar char="—"/>
            </a:pPr>
            <a:r>
              <a:rPr lang="en-US" sz="3800" dirty="0">
                <a:latin typeface="Amasis MT Pro" panose="02040504050005020304" pitchFamily="18" charset="0"/>
              </a:rPr>
              <a:t>Christ has set us free (we need to live out this freedom in living as He created us)</a:t>
            </a:r>
          </a:p>
          <a:p>
            <a:pPr marL="571500" indent="-571500" algn="l">
              <a:buClr>
                <a:srgbClr val="FF0000"/>
              </a:buClr>
              <a:buFont typeface="Amasis MT Pro" panose="02040504050005020304" pitchFamily="18" charset="0"/>
              <a:buChar char="—"/>
            </a:pPr>
            <a:r>
              <a:rPr lang="en-US" sz="3800" dirty="0">
                <a:latin typeface="Amasis MT Pro" panose="02040504050005020304" pitchFamily="18" charset="0"/>
              </a:rPr>
              <a:t>God is working through us, including the freeing of others to experience life with God</a:t>
            </a:r>
          </a:p>
          <a:p>
            <a:pPr marL="571500" indent="-571500" algn="l">
              <a:buClr>
                <a:srgbClr val="FF0000"/>
              </a:buClr>
              <a:buFont typeface="Amasis MT Pro" panose="02040504050005020304" pitchFamily="18" charset="0"/>
              <a:buChar char="—"/>
            </a:pPr>
            <a:r>
              <a:rPr lang="en-US" sz="3800" dirty="0">
                <a:latin typeface="Amasis MT Pro" panose="02040504050005020304" pitchFamily="18" charset="0"/>
              </a:rPr>
              <a:t>Our inner freedom should lead to outer freedom  (religious, economic, political)</a:t>
            </a:r>
          </a:p>
        </p:txBody>
      </p:sp>
    </p:spTree>
    <p:extLst>
      <p:ext uri="{BB962C8B-B14F-4D97-AF65-F5344CB8AC3E}">
        <p14:creationId xmlns:p14="http://schemas.microsoft.com/office/powerpoint/2010/main" val="80606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ocument with text on it&#10;&#10;Description automatically generated">
            <a:extLst>
              <a:ext uri="{FF2B5EF4-FFF2-40B4-BE49-F238E27FC236}">
                <a16:creationId xmlns:a16="http://schemas.microsoft.com/office/drawing/2014/main" id="{605922E6-3B2B-CF70-D001-ED323B38A08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0000"/>
                    </a14:imgEffect>
                    <a14:imgEffect>
                      <a14:brightnessContrast contrast="20000"/>
                    </a14:imgEffect>
                  </a14:imgLayer>
                </a14:imgProps>
              </a:ext>
              <a:ext uri="{28A0092B-C50C-407E-A947-70E740481C1C}">
                <a14:useLocalDpi xmlns:a14="http://schemas.microsoft.com/office/drawing/2010/main" val="0"/>
              </a:ext>
            </a:extLst>
          </a:blip>
          <a:srcRect l="8549" t="15073" r="6431"/>
          <a:stretch/>
        </p:blipFill>
        <p:spPr>
          <a:xfrm>
            <a:off x="-23338" y="0"/>
            <a:ext cx="12215338" cy="6858000"/>
          </a:xfrm>
          <a:prstGeom prst="rect">
            <a:avLst/>
          </a:prstGeom>
        </p:spPr>
      </p:pic>
    </p:spTree>
    <p:extLst>
      <p:ext uri="{BB962C8B-B14F-4D97-AF65-F5344CB8AC3E}">
        <p14:creationId xmlns:p14="http://schemas.microsoft.com/office/powerpoint/2010/main" val="411288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columns and a statue&#10;&#10;Description automatically generated with medium confidence">
            <a:extLst>
              <a:ext uri="{FF2B5EF4-FFF2-40B4-BE49-F238E27FC236}">
                <a16:creationId xmlns:a16="http://schemas.microsoft.com/office/drawing/2014/main" id="{2484A489-47E9-E3B2-695C-B7A0D44E9F03}"/>
              </a:ext>
            </a:extLst>
          </p:cNvPr>
          <p:cNvPicPr>
            <a:picLocks noChangeAspect="1"/>
          </p:cNvPicPr>
          <p:nvPr/>
        </p:nvPicPr>
        <p:blipFill rotWithShape="1">
          <a:blip r:embed="rId2">
            <a:extLst>
              <a:ext uri="{28A0092B-C50C-407E-A947-70E740481C1C}">
                <a14:useLocalDpi xmlns:a14="http://schemas.microsoft.com/office/drawing/2010/main" val="0"/>
              </a:ext>
            </a:extLst>
          </a:blip>
          <a:srcRect l="25710" r="24290"/>
          <a:stretch/>
        </p:blipFill>
        <p:spPr>
          <a:xfrm>
            <a:off x="6096000" y="1326435"/>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Rectangle 3">
            <a:extLst>
              <a:ext uri="{FF2B5EF4-FFF2-40B4-BE49-F238E27FC236}">
                <a16:creationId xmlns:a16="http://schemas.microsoft.com/office/drawing/2014/main" id="{1B165A81-DF7C-536D-1849-BD2A55275B8C}"/>
              </a:ext>
            </a:extLst>
          </p:cNvPr>
          <p:cNvSpPr/>
          <p:nvPr/>
        </p:nvSpPr>
        <p:spPr>
          <a:xfrm>
            <a:off x="18553" y="0"/>
            <a:ext cx="5194810" cy="6858000"/>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D22594-BFBB-F420-247C-23B7F495F226}"/>
              </a:ext>
            </a:extLst>
          </p:cNvPr>
          <p:cNvSpPr/>
          <p:nvPr/>
        </p:nvSpPr>
        <p:spPr>
          <a:xfrm>
            <a:off x="5213363" y="0"/>
            <a:ext cx="6960084" cy="6858000"/>
          </a:xfrm>
          <a:prstGeom prst="rect">
            <a:avLst/>
          </a:prstGeom>
          <a:solidFill>
            <a:srgbClr val="F9F9F9">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1B3EA758-C060-8BDF-C81D-8E7AB82F7686}"/>
              </a:ext>
            </a:extLst>
          </p:cNvPr>
          <p:cNvSpPr>
            <a:spLocks noGrp="1"/>
          </p:cNvSpPr>
          <p:nvPr>
            <p:ph type="subTitle" idx="1"/>
          </p:nvPr>
        </p:nvSpPr>
        <p:spPr>
          <a:xfrm>
            <a:off x="469033" y="2077059"/>
            <a:ext cx="10940496" cy="4146320"/>
          </a:xfrm>
        </p:spPr>
        <p:txBody>
          <a:bodyPr anchor="t">
            <a:normAutofit/>
          </a:bodyPr>
          <a:lstStyle/>
          <a:p>
            <a:pPr algn="l"/>
            <a:endParaRPr lang="en-US" sz="3800" dirty="0">
              <a:latin typeface="Amasis MT Pro" panose="02040504050005020304" pitchFamily="18" charset="0"/>
            </a:endParaRPr>
          </a:p>
        </p:txBody>
      </p:sp>
      <p:pic>
        <p:nvPicPr>
          <p:cNvPr id="8" name="Picture 7" descr="A map of the world&#10;&#10;Description automatically generated">
            <a:extLst>
              <a:ext uri="{FF2B5EF4-FFF2-40B4-BE49-F238E27FC236}">
                <a16:creationId xmlns:a16="http://schemas.microsoft.com/office/drawing/2014/main" id="{8FA17132-428F-91F5-BEF0-63524F6A7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
            <a:ext cx="12129010" cy="6803671"/>
          </a:xfrm>
          <a:prstGeom prst="rect">
            <a:avLst/>
          </a:prstGeom>
        </p:spPr>
      </p:pic>
      <p:sp>
        <p:nvSpPr>
          <p:cNvPr id="2" name="Title 1">
            <a:extLst>
              <a:ext uri="{FF2B5EF4-FFF2-40B4-BE49-F238E27FC236}">
                <a16:creationId xmlns:a16="http://schemas.microsoft.com/office/drawing/2014/main" id="{9E67D0E9-F2AC-C12B-B879-F861825AEE19}"/>
              </a:ext>
            </a:extLst>
          </p:cNvPr>
          <p:cNvSpPr>
            <a:spLocks noGrp="1"/>
          </p:cNvSpPr>
          <p:nvPr>
            <p:ph type="ctrTitle"/>
          </p:nvPr>
        </p:nvSpPr>
        <p:spPr>
          <a:xfrm>
            <a:off x="5004043" y="5376446"/>
            <a:ext cx="4756162" cy="1034628"/>
          </a:xfrm>
          <a:solidFill>
            <a:schemeClr val="bg1">
              <a:alpha val="74000"/>
            </a:schemeClr>
          </a:solidFill>
        </p:spPr>
        <p:txBody>
          <a:bodyPr anchor="ctr">
            <a:normAutofit/>
          </a:bodyPr>
          <a:lstStyle/>
          <a:p>
            <a:r>
              <a:rPr lang="en-US" sz="4800" dirty="0">
                <a:latin typeface="Britannic Bold" panose="020B0903060703020204" pitchFamily="34" charset="0"/>
              </a:rPr>
              <a:t>Biblical Freedom</a:t>
            </a:r>
          </a:p>
        </p:txBody>
      </p:sp>
    </p:spTree>
    <p:extLst>
      <p:ext uri="{BB962C8B-B14F-4D97-AF65-F5344CB8AC3E}">
        <p14:creationId xmlns:p14="http://schemas.microsoft.com/office/powerpoint/2010/main" val="257480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columns and a statue&#10;&#10;Description automatically generated with medium confidence">
            <a:extLst>
              <a:ext uri="{FF2B5EF4-FFF2-40B4-BE49-F238E27FC236}">
                <a16:creationId xmlns:a16="http://schemas.microsoft.com/office/drawing/2014/main" id="{2484A489-47E9-E3B2-695C-B7A0D44E9F03}"/>
              </a:ext>
            </a:extLst>
          </p:cNvPr>
          <p:cNvPicPr>
            <a:picLocks noChangeAspect="1"/>
          </p:cNvPicPr>
          <p:nvPr/>
        </p:nvPicPr>
        <p:blipFill rotWithShape="1">
          <a:blip r:embed="rId2">
            <a:extLst>
              <a:ext uri="{28A0092B-C50C-407E-A947-70E740481C1C}">
                <a14:useLocalDpi xmlns:a14="http://schemas.microsoft.com/office/drawing/2010/main" val="0"/>
              </a:ext>
            </a:extLst>
          </a:blip>
          <a:srcRect l="25710" r="24290"/>
          <a:stretch/>
        </p:blipFill>
        <p:spPr>
          <a:xfrm>
            <a:off x="6096000" y="1326435"/>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Rectangle 3">
            <a:extLst>
              <a:ext uri="{FF2B5EF4-FFF2-40B4-BE49-F238E27FC236}">
                <a16:creationId xmlns:a16="http://schemas.microsoft.com/office/drawing/2014/main" id="{1B165A81-DF7C-536D-1849-BD2A55275B8C}"/>
              </a:ext>
            </a:extLst>
          </p:cNvPr>
          <p:cNvSpPr/>
          <p:nvPr/>
        </p:nvSpPr>
        <p:spPr>
          <a:xfrm>
            <a:off x="18553" y="0"/>
            <a:ext cx="5194810" cy="6858000"/>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D22594-BFBB-F420-247C-23B7F495F226}"/>
              </a:ext>
            </a:extLst>
          </p:cNvPr>
          <p:cNvSpPr/>
          <p:nvPr/>
        </p:nvSpPr>
        <p:spPr>
          <a:xfrm>
            <a:off x="5213363" y="0"/>
            <a:ext cx="6960084" cy="6858000"/>
          </a:xfrm>
          <a:prstGeom prst="rect">
            <a:avLst/>
          </a:prstGeom>
          <a:solidFill>
            <a:srgbClr val="F9F9F9">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7D0E9-F2AC-C12B-B879-F861825AEE19}"/>
              </a:ext>
            </a:extLst>
          </p:cNvPr>
          <p:cNvSpPr>
            <a:spLocks noGrp="1"/>
          </p:cNvSpPr>
          <p:nvPr>
            <p:ph type="ctrTitle"/>
          </p:nvPr>
        </p:nvSpPr>
        <p:spPr>
          <a:xfrm>
            <a:off x="469032" y="521216"/>
            <a:ext cx="7635748" cy="1034628"/>
          </a:xfrm>
        </p:spPr>
        <p:txBody>
          <a:bodyPr anchor="ctr">
            <a:normAutofit fontScale="90000"/>
          </a:bodyPr>
          <a:lstStyle/>
          <a:p>
            <a:pPr algn="l"/>
            <a:r>
              <a:rPr lang="en-US" sz="4200" dirty="0">
                <a:latin typeface="Britannic Bold" panose="020B0903060703020204" pitchFamily="34" charset="0"/>
              </a:rPr>
              <a:t>Biblical Perspective on Freedom</a:t>
            </a:r>
          </a:p>
        </p:txBody>
      </p:sp>
      <p:sp>
        <p:nvSpPr>
          <p:cNvPr id="3" name="Subtitle 2">
            <a:extLst>
              <a:ext uri="{FF2B5EF4-FFF2-40B4-BE49-F238E27FC236}">
                <a16:creationId xmlns:a16="http://schemas.microsoft.com/office/drawing/2014/main" id="{1B3EA758-C060-8BDF-C81D-8E7AB82F7686}"/>
              </a:ext>
            </a:extLst>
          </p:cNvPr>
          <p:cNvSpPr>
            <a:spLocks noGrp="1"/>
          </p:cNvSpPr>
          <p:nvPr>
            <p:ph type="subTitle" idx="1"/>
          </p:nvPr>
        </p:nvSpPr>
        <p:spPr>
          <a:xfrm>
            <a:off x="469033" y="1926942"/>
            <a:ext cx="9939140" cy="4146320"/>
          </a:xfrm>
        </p:spPr>
        <p:txBody>
          <a:bodyPr anchor="t">
            <a:normAutofit/>
          </a:bodyPr>
          <a:lstStyle/>
          <a:p>
            <a:pPr marL="571500" indent="-571500" algn="l">
              <a:buClr>
                <a:srgbClr val="FF0000"/>
              </a:buClr>
              <a:buFont typeface="Amasis MT Pro" panose="02040504050005020304" pitchFamily="18" charset="0"/>
              <a:buChar char="—"/>
            </a:pPr>
            <a:r>
              <a:rPr lang="en-US" sz="3800" dirty="0">
                <a:latin typeface="Amasis MT Pro" panose="02040504050005020304" pitchFamily="18" charset="0"/>
              </a:rPr>
              <a:t>Know the truth – the truth will set us free</a:t>
            </a:r>
          </a:p>
          <a:p>
            <a:pPr marL="571500" indent="-571500" algn="l">
              <a:buClr>
                <a:srgbClr val="FF0000"/>
              </a:buClr>
              <a:buFont typeface="Amasis MT Pro" panose="02040504050005020304" pitchFamily="18" charset="0"/>
              <a:buChar char="—"/>
            </a:pPr>
            <a:r>
              <a:rPr lang="en-US" sz="3800" dirty="0">
                <a:latin typeface="Amasis MT Pro" panose="02040504050005020304" pitchFamily="18" charset="0"/>
              </a:rPr>
              <a:t>Throwing off the bondage of sin</a:t>
            </a:r>
          </a:p>
          <a:p>
            <a:pPr marL="571500" indent="-571500" algn="l">
              <a:buClr>
                <a:srgbClr val="FF0000"/>
              </a:buClr>
              <a:buFont typeface="Amasis MT Pro" panose="02040504050005020304" pitchFamily="18" charset="0"/>
              <a:buChar char="—"/>
            </a:pPr>
            <a:r>
              <a:rPr lang="en-US" sz="3800" dirty="0">
                <a:latin typeface="Amasis MT Pro" panose="02040504050005020304" pitchFamily="18" charset="0"/>
              </a:rPr>
              <a:t>Becoming a servant of Christ</a:t>
            </a:r>
          </a:p>
          <a:p>
            <a:pPr marL="571500" indent="-571500" algn="l">
              <a:buClr>
                <a:srgbClr val="FF0000"/>
              </a:buClr>
              <a:buFont typeface="Amasis MT Pro" panose="02040504050005020304" pitchFamily="18" charset="0"/>
              <a:buChar char="—"/>
            </a:pPr>
            <a:r>
              <a:rPr lang="en-US" sz="3800" dirty="0">
                <a:latin typeface="Amasis MT Pro" panose="02040504050005020304" pitchFamily="18" charset="0"/>
              </a:rPr>
              <a:t>Rejecting lies which hold us captive</a:t>
            </a:r>
          </a:p>
          <a:p>
            <a:pPr marL="1028700" lvl="1" indent="-571500" algn="l">
              <a:buClr>
                <a:srgbClr val="FF0000"/>
              </a:buClr>
              <a:buFont typeface="Amasis MT Pro" panose="02040504050005020304" pitchFamily="18" charset="0"/>
              <a:buChar char="—"/>
            </a:pPr>
            <a:r>
              <a:rPr lang="en-US" sz="2800" dirty="0">
                <a:latin typeface="Amasis MT Pro" panose="02040504050005020304" pitchFamily="18" charset="0"/>
              </a:rPr>
              <a:t>Relativism – no absolute truth</a:t>
            </a:r>
          </a:p>
          <a:p>
            <a:pPr marL="1028700" lvl="1" indent="-571500" algn="l">
              <a:buClr>
                <a:srgbClr val="FF0000"/>
              </a:buClr>
              <a:buFont typeface="Amasis MT Pro" panose="02040504050005020304" pitchFamily="18" charset="0"/>
              <a:buChar char="—"/>
            </a:pPr>
            <a:r>
              <a:rPr lang="en-US" sz="2800" dirty="0">
                <a:latin typeface="Amasis MT Pro" panose="02040504050005020304" pitchFamily="18" charset="0"/>
              </a:rPr>
              <a:t>Freedom from moral restraint</a:t>
            </a:r>
          </a:p>
        </p:txBody>
      </p:sp>
    </p:spTree>
    <p:extLst>
      <p:ext uri="{BB962C8B-B14F-4D97-AF65-F5344CB8AC3E}">
        <p14:creationId xmlns:p14="http://schemas.microsoft.com/office/powerpoint/2010/main" val="2508648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TotalTime>
  <Words>607</Words>
  <Application>Microsoft Office PowerPoint</Application>
  <PresentationFormat>Widescreen</PresentationFormat>
  <Paragraphs>42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Amasis MT Pro</vt:lpstr>
      <vt:lpstr>Aptos</vt:lpstr>
      <vt:lpstr>Aptos Display</vt:lpstr>
      <vt:lpstr>Arial</vt:lpstr>
      <vt:lpstr>Britannic Bold</vt:lpstr>
      <vt:lpstr>Goudy Stout</vt:lpstr>
      <vt:lpstr>Office Theme</vt:lpstr>
      <vt:lpstr>freedom</vt:lpstr>
      <vt:lpstr>True Freedom..</vt:lpstr>
      <vt:lpstr>False Freedom (from God)</vt:lpstr>
      <vt:lpstr>Founders’ View of Freedom</vt:lpstr>
      <vt:lpstr>PowerPoint Presentation</vt:lpstr>
      <vt:lpstr>The Bible’s Vision of Living</vt:lpstr>
      <vt:lpstr>PowerPoint Presentation</vt:lpstr>
      <vt:lpstr>Biblical Freedom</vt:lpstr>
      <vt:lpstr>Biblical Perspective on Freedom</vt:lpstr>
      <vt:lpstr>Freedom in Old Testament</vt:lpstr>
      <vt:lpstr>Freedom in New Testament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freedom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BAILEY</dc:creator>
  <cp:lastModifiedBy>PAUL BAILEY</cp:lastModifiedBy>
  <cp:revision>3</cp:revision>
  <dcterms:created xsi:type="dcterms:W3CDTF">2024-02-03T18:12:16Z</dcterms:created>
  <dcterms:modified xsi:type="dcterms:W3CDTF">2024-02-18T00:50:23Z</dcterms:modified>
</cp:coreProperties>
</file>